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92" r:id="rId5"/>
    <p:sldId id="261" r:id="rId6"/>
    <p:sldId id="304" r:id="rId7"/>
    <p:sldId id="305" r:id="rId8"/>
    <p:sldId id="306" r:id="rId9"/>
    <p:sldId id="307" r:id="rId10"/>
    <p:sldId id="308" r:id="rId11"/>
    <p:sldId id="315" r:id="rId12"/>
    <p:sldId id="309" r:id="rId13"/>
    <p:sldId id="311" r:id="rId14"/>
    <p:sldId id="310" r:id="rId15"/>
    <p:sldId id="314" r:id="rId16"/>
    <p:sldId id="312" r:id="rId17"/>
    <p:sldId id="313" r:id="rId18"/>
    <p:sldId id="316" r:id="rId19"/>
    <p:sldId id="293" r:id="rId20"/>
    <p:sldId id="317" r:id="rId21"/>
    <p:sldId id="318" r:id="rId22"/>
    <p:sldId id="319" r:id="rId23"/>
    <p:sldId id="294" r:id="rId24"/>
    <p:sldId id="320" r:id="rId25"/>
    <p:sldId id="321" r:id="rId26"/>
    <p:sldId id="322" r:id="rId27"/>
    <p:sldId id="295" r:id="rId28"/>
    <p:sldId id="323" r:id="rId29"/>
    <p:sldId id="28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39" autoAdjust="0"/>
  </p:normalViewPr>
  <p:slideViewPr>
    <p:cSldViewPr snapToGrid="0" showGuides="1">
      <p:cViewPr varScale="1">
        <p:scale>
          <a:sx n="147" d="100"/>
          <a:sy n="147" d="100"/>
        </p:scale>
        <p:origin x="750" y="126"/>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8/19/2025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ws.amazon.com/amazondynamodb/latest/developerguide/Welcome.html" TargetMode="External"/><Relationship Id="rId2" Type="http://schemas.openxmlformats.org/officeDocument/2006/relationships/hyperlink" Target="https://docs.aws.amazon.com/aurora/" TargetMode="External"/><Relationship Id="rId1" Type="http://schemas.openxmlformats.org/officeDocument/2006/relationships/slideLayout" Target="../slideLayouts/slideLayout4.xml"/><Relationship Id="rId5" Type="http://schemas.openxmlformats.org/officeDocument/2006/relationships/hyperlink" Target="https://docs.aws.amazon.com/AmazonRDS/latest/UserGuide/UsingWithRDS.html" TargetMode="External"/><Relationship Id="rId4" Type="http://schemas.openxmlformats.org/officeDocument/2006/relationships/hyperlink" Target="https://docs.aws.amazon.com/AmazonRDS/latest/UserGuide/USER_WorkingWithAutomatedBackups.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340823" y="731520"/>
            <a:ext cx="6550428" cy="3291840"/>
          </a:xfrm>
        </p:spPr>
        <p:txBody>
          <a:bodyPr lIns="0" anchor="b" anchorCtr="0"/>
          <a:lstStyle/>
          <a:p>
            <a:pPr algn="ctr"/>
            <a:r>
              <a:rPr lang="en-US" dirty="0"/>
              <a:t>Case Study: Database</a:t>
            </a:r>
            <a:br>
              <a:rPr lang="en-US" dirty="0"/>
            </a:br>
            <a:r>
              <a:rPr lang="en-US" dirty="0"/>
              <a:t>Clinic Management</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19B0B-2943-B9DD-1638-5D9B9F1074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DC679B-9B35-8271-A78E-FA3CAA6C25CA}"/>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7" name="TextBox 6">
            <a:extLst>
              <a:ext uri="{FF2B5EF4-FFF2-40B4-BE49-F238E27FC236}">
                <a16:creationId xmlns:a16="http://schemas.microsoft.com/office/drawing/2014/main" id="{0C70E506-AAA5-6B90-F6A9-07B859A4A8AA}"/>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410C6916-0CF6-71FF-9296-86273E732A76}"/>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4E66B43E-A63E-2590-3CEE-92094BD54D2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8" name="Picture 7" descr="A screenshot of a computer&#10;&#10;AI-generated content may be incorrect.">
            <a:extLst>
              <a:ext uri="{FF2B5EF4-FFF2-40B4-BE49-F238E27FC236}">
                <a16:creationId xmlns:a16="http://schemas.microsoft.com/office/drawing/2014/main" id="{46A151A8-16B4-2EDF-3CBC-E9CBF5A6F72D}"/>
              </a:ext>
            </a:extLst>
          </p:cNvPr>
          <p:cNvPicPr>
            <a:picLocks noChangeAspect="1"/>
          </p:cNvPicPr>
          <p:nvPr/>
        </p:nvPicPr>
        <p:blipFill>
          <a:blip r:embed="rId2"/>
          <a:stretch>
            <a:fillRect/>
          </a:stretch>
        </p:blipFill>
        <p:spPr>
          <a:xfrm>
            <a:off x="351691" y="1516488"/>
            <a:ext cx="5446207" cy="440199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4EEA02B8-3245-C01B-99AF-FE446A3A1A3F}"/>
              </a:ext>
            </a:extLst>
          </p:cNvPr>
          <p:cNvPicPr>
            <a:picLocks noChangeAspect="1"/>
          </p:cNvPicPr>
          <p:nvPr/>
        </p:nvPicPr>
        <p:blipFill>
          <a:blip r:embed="rId3"/>
          <a:stretch>
            <a:fillRect/>
          </a:stretch>
        </p:blipFill>
        <p:spPr>
          <a:xfrm>
            <a:off x="8118766" y="922438"/>
            <a:ext cx="2716696" cy="5295482"/>
          </a:xfrm>
          <a:prstGeom prst="rect">
            <a:avLst/>
          </a:prstGeom>
        </p:spPr>
      </p:pic>
    </p:spTree>
    <p:extLst>
      <p:ext uri="{BB962C8B-B14F-4D97-AF65-F5344CB8AC3E}">
        <p14:creationId xmlns:p14="http://schemas.microsoft.com/office/powerpoint/2010/main" val="397181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FE629-E6AA-896B-3E33-D97B6671BB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EE9977-FC64-4CC3-4C47-5B697E36BFD5}"/>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7" name="TextBox 6">
            <a:extLst>
              <a:ext uri="{FF2B5EF4-FFF2-40B4-BE49-F238E27FC236}">
                <a16:creationId xmlns:a16="http://schemas.microsoft.com/office/drawing/2014/main" id="{3E70CDF2-9B06-B1D3-4C53-500AD10F23FC}"/>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52312721-DFBC-8EAC-9E13-1E626B085175}"/>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graphicFrame>
        <p:nvGraphicFramePr>
          <p:cNvPr id="2" name="Table 1">
            <a:extLst>
              <a:ext uri="{FF2B5EF4-FFF2-40B4-BE49-F238E27FC236}">
                <a16:creationId xmlns:a16="http://schemas.microsoft.com/office/drawing/2014/main" id="{FC723A81-BF67-93D3-5ABD-AA092D7E2BA9}"/>
              </a:ext>
            </a:extLst>
          </p:cNvPr>
          <p:cNvGraphicFramePr>
            <a:graphicFrameLocks noGrp="1"/>
          </p:cNvGraphicFramePr>
          <p:nvPr>
            <p:extLst>
              <p:ext uri="{D42A27DB-BD31-4B8C-83A1-F6EECF244321}">
                <p14:modId xmlns:p14="http://schemas.microsoft.com/office/powerpoint/2010/main" val="3000697513"/>
              </p:ext>
            </p:extLst>
          </p:nvPr>
        </p:nvGraphicFramePr>
        <p:xfrm>
          <a:off x="714895" y="2061556"/>
          <a:ext cx="11003280" cy="4156364"/>
        </p:xfrm>
        <a:graphic>
          <a:graphicData uri="http://schemas.openxmlformats.org/drawingml/2006/table">
            <a:tbl>
              <a:tblPr firstRow="1" bandRow="1">
                <a:tableStyleId>{9DCAF9ED-07DC-4A11-8D7F-57B35C25682E}</a:tableStyleId>
              </a:tblPr>
              <a:tblGrid>
                <a:gridCol w="5501640">
                  <a:extLst>
                    <a:ext uri="{9D8B030D-6E8A-4147-A177-3AD203B41FA5}">
                      <a16:colId xmlns:a16="http://schemas.microsoft.com/office/drawing/2014/main" val="3315118228"/>
                    </a:ext>
                  </a:extLst>
                </a:gridCol>
                <a:gridCol w="5501640">
                  <a:extLst>
                    <a:ext uri="{9D8B030D-6E8A-4147-A177-3AD203B41FA5}">
                      <a16:colId xmlns:a16="http://schemas.microsoft.com/office/drawing/2014/main" val="974474590"/>
                    </a:ext>
                  </a:extLst>
                </a:gridCol>
              </a:tblGrid>
              <a:tr h="1302741">
                <a:tc>
                  <a:txBody>
                    <a:bodyPr/>
                    <a:lstStyle/>
                    <a:p>
                      <a:r>
                        <a:rPr lang="en-US" sz="1000" dirty="0">
                          <a:latin typeface="Posterama" panose="020B0504020200020000" pitchFamily="34" charset="0"/>
                          <a:cs typeface="Posterama" panose="020B0504020200020000" pitchFamily="34" charset="0"/>
                        </a:rPr>
                        <a:t>INSERT INTO Patient VALUES </a:t>
                      </a:r>
                    </a:p>
                    <a:p>
                      <a:r>
                        <a:rPr lang="en-US" sz="1000" dirty="0">
                          <a:latin typeface="Posterama" panose="020B0504020200020000" pitchFamily="34" charset="0"/>
                          <a:cs typeface="Posterama" panose="020B0504020200020000" pitchFamily="34" charset="0"/>
                        </a:rPr>
                        <a:t>(1, 'John', 'Doe', '1990-05-12', 'Male', '555-1234', 'john@example.com', '123 Main St'),</a:t>
                      </a:r>
                    </a:p>
                    <a:p>
                      <a:r>
                        <a:rPr lang="en-US" sz="1000" dirty="0">
                          <a:latin typeface="Posterama" panose="020B0504020200020000" pitchFamily="34" charset="0"/>
                          <a:cs typeface="Posterama" panose="020B0504020200020000" pitchFamily="34" charset="0"/>
                        </a:rPr>
                        <a:t>(2, 'Jane', 'Smith', '1985-09-30', 'Female', '555-5678', 'jane@example.com', '456 Oak Ave');</a:t>
                      </a:r>
                    </a:p>
                  </a:txBody>
                  <a:tcPr/>
                </a:tc>
                <a:tc>
                  <a:txBody>
                    <a:bodyPr/>
                    <a:lstStyle/>
                    <a:p>
                      <a:r>
                        <a:rPr lang="en-US" sz="1000" dirty="0">
                          <a:latin typeface="Posterama" panose="020B0504020200020000" pitchFamily="34" charset="0"/>
                          <a:cs typeface="Posterama" panose="020B0504020200020000" pitchFamily="34" charset="0"/>
                        </a:rPr>
                        <a:t>INSERT INTO Doctor VALUES </a:t>
                      </a:r>
                    </a:p>
                    <a:p>
                      <a:r>
                        <a:rPr lang="en-US" sz="1000" dirty="0">
                          <a:latin typeface="Posterama" panose="020B0504020200020000" pitchFamily="34" charset="0"/>
                          <a:cs typeface="Posterama" panose="020B0504020200020000" pitchFamily="34" charset="0"/>
                        </a:rPr>
                        <a:t>(1, 'Alice', 'Brown', 'Cardiology', '555-1111', 'alice@clinic.com', 'Available'),</a:t>
                      </a:r>
                    </a:p>
                    <a:p>
                      <a:r>
                        <a:rPr lang="en-US" sz="1000" dirty="0">
                          <a:latin typeface="Posterama" panose="020B0504020200020000" pitchFamily="34" charset="0"/>
                          <a:cs typeface="Posterama" panose="020B0504020200020000" pitchFamily="34" charset="0"/>
                        </a:rPr>
                        <a:t>(2, 'Bob', 'Wilson', 'Pediatrics', '555-2222', 'bob@clinic.com', 'Available');</a:t>
                      </a:r>
                    </a:p>
                  </a:txBody>
                  <a:tcPr/>
                </a:tc>
                <a:extLst>
                  <a:ext uri="{0D108BD9-81ED-4DB2-BD59-A6C34878D82A}">
                    <a16:rowId xmlns:a16="http://schemas.microsoft.com/office/drawing/2014/main" val="787836268"/>
                  </a:ext>
                </a:extLst>
              </a:tr>
              <a:tr h="1550882">
                <a:tc>
                  <a:txBody>
                    <a:bodyPr/>
                    <a:lstStyle/>
                    <a:p>
                      <a:r>
                        <a:rPr lang="en-US" sz="1000" dirty="0">
                          <a:latin typeface="Posterama" panose="020B0504020200020000" pitchFamily="34" charset="0"/>
                          <a:cs typeface="Posterama" panose="020B0504020200020000" pitchFamily="34" charset="0"/>
                        </a:rPr>
                        <a:t>INSERT INTO Appointment VALUES </a:t>
                      </a:r>
                    </a:p>
                    <a:p>
                      <a:r>
                        <a:rPr lang="en-US" sz="1000" dirty="0">
                          <a:latin typeface="Posterama" panose="020B0504020200020000" pitchFamily="34" charset="0"/>
                          <a:cs typeface="Posterama" panose="020B0504020200020000" pitchFamily="34" charset="0"/>
                        </a:rPr>
                        <a:t>(1, 1, 1, '2025-07-29', '10:00:00', 'Regular check-up', 'Scheduled'),</a:t>
                      </a:r>
                    </a:p>
                    <a:p>
                      <a:r>
                        <a:rPr lang="en-US" sz="1000" dirty="0">
                          <a:latin typeface="Posterama" panose="020B0504020200020000" pitchFamily="34" charset="0"/>
                          <a:cs typeface="Posterama" panose="020B0504020200020000" pitchFamily="34" charset="0"/>
                        </a:rPr>
                        <a:t>(2, 2, 2, '2025-07-30', '14:30:00', 'Flu symptoms', 'Completed');</a:t>
                      </a:r>
                    </a:p>
                  </a:txBody>
                  <a:tcPr/>
                </a:tc>
                <a:tc>
                  <a:txBody>
                    <a:bodyPr/>
                    <a:lstStyle/>
                    <a:p>
                      <a:r>
                        <a:rPr lang="en-US" sz="1000" dirty="0">
                          <a:latin typeface="Posterama" panose="020B0504020200020000" pitchFamily="34" charset="0"/>
                          <a:cs typeface="Posterama" panose="020B0504020200020000" pitchFamily="34" charset="0"/>
                        </a:rPr>
                        <a:t>INSERT INTO Prescription VALUES </a:t>
                      </a:r>
                    </a:p>
                    <a:p>
                      <a:r>
                        <a:rPr lang="en-US" sz="1000" dirty="0">
                          <a:latin typeface="Posterama" panose="020B0504020200020000" pitchFamily="34" charset="0"/>
                          <a:cs typeface="Posterama" panose="020B0504020200020000" pitchFamily="34" charset="0"/>
                        </a:rPr>
                        <a:t>(1, 1, 'Atorvastatin', '10mg', 'Once Daily', '30 days', 'Take with food'),</a:t>
                      </a:r>
                    </a:p>
                    <a:p>
                      <a:r>
                        <a:rPr lang="en-US" sz="1000" dirty="0">
                          <a:latin typeface="Posterama" panose="020B0504020200020000" pitchFamily="34" charset="0"/>
                          <a:cs typeface="Posterama" panose="020B0504020200020000" pitchFamily="34" charset="0"/>
                        </a:rPr>
                        <a:t>(2, 2, 'Amoxicillin', '500mg', '3 times daily', '7 days', 'Complete full course');</a:t>
                      </a:r>
                    </a:p>
                  </a:txBody>
                  <a:tcPr/>
                </a:tc>
                <a:extLst>
                  <a:ext uri="{0D108BD9-81ED-4DB2-BD59-A6C34878D82A}">
                    <a16:rowId xmlns:a16="http://schemas.microsoft.com/office/drawing/2014/main" val="4153880217"/>
                  </a:ext>
                </a:extLst>
              </a:tr>
              <a:tr h="1302741">
                <a:tc>
                  <a:txBody>
                    <a:bodyPr/>
                    <a:lstStyle/>
                    <a:p>
                      <a:r>
                        <a:rPr lang="en-US" sz="1000" dirty="0">
                          <a:latin typeface="Posterama" panose="020B0504020200020000" pitchFamily="34" charset="0"/>
                          <a:cs typeface="Posterama" panose="020B0504020200020000" pitchFamily="34" charset="0"/>
                        </a:rPr>
                        <a:t>INSERT INTO Billing VALUES </a:t>
                      </a:r>
                    </a:p>
                    <a:p>
                      <a:r>
                        <a:rPr lang="en-US" sz="1000" dirty="0">
                          <a:latin typeface="Posterama" panose="020B0504020200020000" pitchFamily="34" charset="0"/>
                          <a:cs typeface="Posterama" panose="020B0504020200020000" pitchFamily="34" charset="0"/>
                        </a:rPr>
                        <a:t>(1, 1, 120.00, 'Paid', 'Credit Card', '2025-07-29'),</a:t>
                      </a:r>
                    </a:p>
                    <a:p>
                      <a:r>
                        <a:rPr lang="en-US" sz="1000" dirty="0">
                          <a:latin typeface="Posterama" panose="020B0504020200020000" pitchFamily="34" charset="0"/>
                          <a:cs typeface="Posterama" panose="020B0504020200020000" pitchFamily="34" charset="0"/>
                        </a:rPr>
                        <a:t>(2, 2, 75.00, 'Unpaid', 'Cash', '2025-07-30');</a:t>
                      </a:r>
                    </a:p>
                  </a:txBody>
                  <a:tcPr/>
                </a:tc>
                <a:tc>
                  <a:txBody>
                    <a:bodyPr/>
                    <a:lstStyle/>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81600355"/>
                  </a:ext>
                </a:extLst>
              </a:tr>
            </a:tbl>
          </a:graphicData>
        </a:graphic>
      </p:graphicFrame>
      <p:sp>
        <p:nvSpPr>
          <p:cNvPr id="6" name="TextBox 5">
            <a:extLst>
              <a:ext uri="{FF2B5EF4-FFF2-40B4-BE49-F238E27FC236}">
                <a16:creationId xmlns:a16="http://schemas.microsoft.com/office/drawing/2014/main" id="{558FADEA-0067-B1D9-F714-D3B1A4E8B78D}"/>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Inserting Data</a:t>
            </a:r>
            <a:r>
              <a:rPr lang="en-US" sz="1800" dirty="0">
                <a:solidFill>
                  <a:prstClr val="white"/>
                </a:solidFill>
                <a:latin typeface="Posterama" panose="020B0504020200020000" pitchFamily="34" charset="0"/>
                <a:ea typeface="微软雅黑"/>
                <a:cs typeface="Posterama" panose="020B0504020200020000" pitchFamily="34" charset="0"/>
              </a:rPr>
              <a:t> Queries:</a:t>
            </a:r>
          </a:p>
        </p:txBody>
      </p:sp>
    </p:spTree>
    <p:extLst>
      <p:ext uri="{BB962C8B-B14F-4D97-AF65-F5344CB8AC3E}">
        <p14:creationId xmlns:p14="http://schemas.microsoft.com/office/powerpoint/2010/main" val="2830131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30EE-E847-189C-0800-F39B034202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9163F8-9CEC-912A-E49B-BC24B9F53A2A}"/>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7" name="TextBox 6">
            <a:extLst>
              <a:ext uri="{FF2B5EF4-FFF2-40B4-BE49-F238E27FC236}">
                <a16:creationId xmlns:a16="http://schemas.microsoft.com/office/drawing/2014/main" id="{A39D665F-1578-C459-4250-914779B2A207}"/>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DD5BA85A-FDFD-601B-2834-404711944056}"/>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2446E27B-BE89-4807-0200-370BC61E785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Inserting Data</a:t>
            </a:r>
            <a:r>
              <a:rPr lang="en-US" sz="1800" dirty="0">
                <a:solidFill>
                  <a:prstClr val="white"/>
                </a:solidFill>
                <a:latin typeface="Posterama" panose="020B0504020200020000" pitchFamily="34" charset="0"/>
                <a:ea typeface="微软雅黑"/>
                <a:cs typeface="Posterama" panose="020B0504020200020000" pitchFamily="34" charset="0"/>
              </a:rPr>
              <a:t> Queries:</a:t>
            </a:r>
          </a:p>
        </p:txBody>
      </p:sp>
      <p:pic>
        <p:nvPicPr>
          <p:cNvPr id="8" name="Picture 7" descr="A screenshot of a computer&#10;&#10;AI-generated content may be incorrect.">
            <a:extLst>
              <a:ext uri="{FF2B5EF4-FFF2-40B4-BE49-F238E27FC236}">
                <a16:creationId xmlns:a16="http://schemas.microsoft.com/office/drawing/2014/main" id="{4D0AB335-67CE-F5AA-5BBB-FDFEC1230697}"/>
              </a:ext>
            </a:extLst>
          </p:cNvPr>
          <p:cNvPicPr>
            <a:picLocks noChangeAspect="1"/>
          </p:cNvPicPr>
          <p:nvPr/>
        </p:nvPicPr>
        <p:blipFill>
          <a:blip r:embed="rId2"/>
          <a:stretch>
            <a:fillRect/>
          </a:stretch>
        </p:blipFill>
        <p:spPr>
          <a:xfrm>
            <a:off x="1386673" y="1637880"/>
            <a:ext cx="8450664" cy="4461469"/>
          </a:xfrm>
          <a:prstGeom prst="rect">
            <a:avLst/>
          </a:prstGeom>
        </p:spPr>
      </p:pic>
    </p:spTree>
    <p:extLst>
      <p:ext uri="{BB962C8B-B14F-4D97-AF65-F5344CB8AC3E}">
        <p14:creationId xmlns:p14="http://schemas.microsoft.com/office/powerpoint/2010/main" val="275417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84C2F-1DE7-88AA-7B7B-5F1DB532852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3B719D-DDD9-AE98-5B47-15A5D05FB373}"/>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7" name="TextBox 6">
            <a:extLst>
              <a:ext uri="{FF2B5EF4-FFF2-40B4-BE49-F238E27FC236}">
                <a16:creationId xmlns:a16="http://schemas.microsoft.com/office/drawing/2014/main" id="{CBF0055F-3B10-9AE5-5C37-23BCDE33ED27}"/>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8DEE49C7-9306-C44B-73C6-A40422569C15}"/>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3545415C-93BC-BB6F-922B-7491297887B9}"/>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3" name="Picture 2" descr="A screenshot of a computer&#10;&#10;AI-generated content may be incorrect.">
            <a:extLst>
              <a:ext uri="{FF2B5EF4-FFF2-40B4-BE49-F238E27FC236}">
                <a16:creationId xmlns:a16="http://schemas.microsoft.com/office/drawing/2014/main" id="{C85111AC-4301-9839-2356-C14191EBCC38}"/>
              </a:ext>
            </a:extLst>
          </p:cNvPr>
          <p:cNvPicPr>
            <a:picLocks noChangeAspect="1"/>
          </p:cNvPicPr>
          <p:nvPr/>
        </p:nvPicPr>
        <p:blipFill>
          <a:blip r:embed="rId2"/>
          <a:stretch>
            <a:fillRect/>
          </a:stretch>
        </p:blipFill>
        <p:spPr>
          <a:xfrm>
            <a:off x="90435" y="1641178"/>
            <a:ext cx="5807947" cy="389546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53D2E09B-AA91-A10F-2FE8-009288218117}"/>
              </a:ext>
            </a:extLst>
          </p:cNvPr>
          <p:cNvPicPr>
            <a:picLocks noChangeAspect="1"/>
          </p:cNvPicPr>
          <p:nvPr/>
        </p:nvPicPr>
        <p:blipFill>
          <a:blip r:embed="rId3"/>
          <a:stretch>
            <a:fillRect/>
          </a:stretch>
        </p:blipFill>
        <p:spPr>
          <a:xfrm>
            <a:off x="6293620" y="1641178"/>
            <a:ext cx="5573483" cy="3895464"/>
          </a:xfrm>
          <a:prstGeom prst="rect">
            <a:avLst/>
          </a:prstGeom>
        </p:spPr>
      </p:pic>
    </p:spTree>
    <p:extLst>
      <p:ext uri="{BB962C8B-B14F-4D97-AF65-F5344CB8AC3E}">
        <p14:creationId xmlns:p14="http://schemas.microsoft.com/office/powerpoint/2010/main" val="287504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56760-B0BC-523C-033E-47C2E0CABD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BB12C7-7642-13A8-B2C1-AC25ED088B33}"/>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7" name="TextBox 6">
            <a:extLst>
              <a:ext uri="{FF2B5EF4-FFF2-40B4-BE49-F238E27FC236}">
                <a16:creationId xmlns:a16="http://schemas.microsoft.com/office/drawing/2014/main" id="{008D65A8-6773-9118-3DA0-C720CABD2C5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6A3CDAE9-077D-B0F7-3AB4-3BD16B163600}"/>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sp>
        <p:nvSpPr>
          <p:cNvPr id="6" name="TextBox 5">
            <a:extLst>
              <a:ext uri="{FF2B5EF4-FFF2-40B4-BE49-F238E27FC236}">
                <a16:creationId xmlns:a16="http://schemas.microsoft.com/office/drawing/2014/main" id="{8C5B66C8-0FBE-CB0F-B5C3-65E24BA8A5AB}"/>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Queries Result:</a:t>
            </a:r>
          </a:p>
        </p:txBody>
      </p:sp>
      <p:pic>
        <p:nvPicPr>
          <p:cNvPr id="8" name="Picture 7" descr="A screenshot of a computer&#10;&#10;AI-generated content may be incorrect.">
            <a:extLst>
              <a:ext uri="{FF2B5EF4-FFF2-40B4-BE49-F238E27FC236}">
                <a16:creationId xmlns:a16="http://schemas.microsoft.com/office/drawing/2014/main" id="{8FD56EB5-71D6-8735-B6D3-ECC863DCD11B}"/>
              </a:ext>
            </a:extLst>
          </p:cNvPr>
          <p:cNvPicPr>
            <a:picLocks noChangeAspect="1"/>
          </p:cNvPicPr>
          <p:nvPr/>
        </p:nvPicPr>
        <p:blipFill>
          <a:blip r:embed="rId2"/>
          <a:stretch>
            <a:fillRect/>
          </a:stretch>
        </p:blipFill>
        <p:spPr>
          <a:xfrm>
            <a:off x="70338" y="1516488"/>
            <a:ext cx="5667270" cy="3155996"/>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640160-9D2C-592F-DFBA-003C5A693BED}"/>
              </a:ext>
            </a:extLst>
          </p:cNvPr>
          <p:cNvPicPr>
            <a:picLocks noChangeAspect="1"/>
          </p:cNvPicPr>
          <p:nvPr/>
        </p:nvPicPr>
        <p:blipFill>
          <a:blip r:embed="rId3"/>
          <a:stretch>
            <a:fillRect/>
          </a:stretch>
        </p:blipFill>
        <p:spPr>
          <a:xfrm>
            <a:off x="5789815" y="837704"/>
            <a:ext cx="6323763" cy="2789906"/>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52F349BB-2072-D8B4-0FC2-432EB62F0B46}"/>
              </a:ext>
            </a:extLst>
          </p:cNvPr>
          <p:cNvPicPr>
            <a:picLocks noChangeAspect="1"/>
          </p:cNvPicPr>
          <p:nvPr/>
        </p:nvPicPr>
        <p:blipFill>
          <a:blip r:embed="rId4"/>
          <a:stretch>
            <a:fillRect/>
          </a:stretch>
        </p:blipFill>
        <p:spPr>
          <a:xfrm>
            <a:off x="5868236" y="3702004"/>
            <a:ext cx="6245342" cy="2960053"/>
          </a:xfrm>
          <a:prstGeom prst="rect">
            <a:avLst/>
          </a:prstGeom>
        </p:spPr>
      </p:pic>
    </p:spTree>
    <p:extLst>
      <p:ext uri="{BB962C8B-B14F-4D97-AF65-F5344CB8AC3E}">
        <p14:creationId xmlns:p14="http://schemas.microsoft.com/office/powerpoint/2010/main" val="295126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B754F-2949-F497-D42A-B98F39F404F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52C9BB-330B-0046-A508-F0BC15206282}"/>
              </a:ext>
            </a:extLst>
          </p:cNvPr>
          <p:cNvSpPr txBox="1"/>
          <p:nvPr/>
        </p:nvSpPr>
        <p:spPr>
          <a:xfrm>
            <a:off x="914400" y="2487168"/>
            <a:ext cx="4572000" cy="338328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kern="1200" dirty="0">
                <a:solidFill>
                  <a:schemeClr val="bg1"/>
                </a:solidFill>
                <a:latin typeface="+mj-lt"/>
                <a:ea typeface="+mj-ea"/>
                <a:cs typeface="+mj-cs"/>
              </a:rPr>
              <a:t>Showing data in </a:t>
            </a:r>
            <a:r>
              <a:rPr lang="en-US" sz="3600" b="1" kern="1200">
                <a:solidFill>
                  <a:schemeClr val="bg1"/>
                </a:solidFill>
                <a:latin typeface="+mj-lt"/>
                <a:ea typeface="+mj-ea"/>
                <a:cs typeface="+mj-cs"/>
              </a:rPr>
              <a:t>pgweb</a:t>
            </a:r>
            <a:endParaRPr lang="en-US" sz="3600" b="1" kern="1200" dirty="0">
              <a:solidFill>
                <a:schemeClr val="bg1"/>
              </a:solidFill>
              <a:latin typeface="+mj-lt"/>
              <a:ea typeface="+mj-ea"/>
              <a:cs typeface="+mj-cs"/>
            </a:endParaRPr>
          </a:p>
        </p:txBody>
      </p:sp>
      <p:pic>
        <p:nvPicPr>
          <p:cNvPr id="3" name="Picture 2" descr="A screenshot of a computer&#10;&#10;AI-generated content may be incorrect.">
            <a:extLst>
              <a:ext uri="{FF2B5EF4-FFF2-40B4-BE49-F238E27FC236}">
                <a16:creationId xmlns:a16="http://schemas.microsoft.com/office/drawing/2014/main" id="{759A454B-7119-ECCF-E15D-CC9E33E1514D}"/>
              </a:ext>
            </a:extLst>
          </p:cNvPr>
          <p:cNvPicPr>
            <a:picLocks noChangeAspect="1"/>
          </p:cNvPicPr>
          <p:nvPr/>
        </p:nvPicPr>
        <p:blipFill>
          <a:blip r:embed="rId2"/>
          <a:stretch>
            <a:fillRect/>
          </a:stretch>
        </p:blipFill>
        <p:spPr>
          <a:xfrm>
            <a:off x="4605251" y="1504605"/>
            <a:ext cx="7140633" cy="4588624"/>
          </a:xfrm>
          <a:prstGeom prst="rect">
            <a:avLst/>
          </a:prstGeom>
          <a:noFill/>
        </p:spPr>
      </p:pic>
      <p:sp>
        <p:nvSpPr>
          <p:cNvPr id="4" name="Slide Number Placeholder 3">
            <a:extLst>
              <a:ext uri="{FF2B5EF4-FFF2-40B4-BE49-F238E27FC236}">
                <a16:creationId xmlns:a16="http://schemas.microsoft.com/office/drawing/2014/main" id="{9916EC5B-293F-150E-F10E-D501E9E1BAB4}"/>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15</a:t>
            </a:fld>
            <a:endParaRPr lang="en-US"/>
          </a:p>
        </p:txBody>
      </p:sp>
    </p:spTree>
    <p:extLst>
      <p:ext uri="{BB962C8B-B14F-4D97-AF65-F5344CB8AC3E}">
        <p14:creationId xmlns:p14="http://schemas.microsoft.com/office/powerpoint/2010/main" val="305374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3ECF-FA45-2131-3F6D-A1B88DB03F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65D8E3-A00E-7635-F0E6-E86481D6F4D2}"/>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2" name="TextBox 1">
            <a:extLst>
              <a:ext uri="{FF2B5EF4-FFF2-40B4-BE49-F238E27FC236}">
                <a16:creationId xmlns:a16="http://schemas.microsoft.com/office/drawing/2014/main" id="{29053137-F0B9-37AD-ABE5-56EC833A0465}"/>
              </a:ext>
            </a:extLst>
          </p:cNvPr>
          <p:cNvSpPr txBox="1"/>
          <p:nvPr/>
        </p:nvSpPr>
        <p:spPr>
          <a:xfrm>
            <a:off x="2358189" y="2855495"/>
            <a:ext cx="7716253" cy="646331"/>
          </a:xfrm>
          <a:prstGeom prst="rect">
            <a:avLst/>
          </a:prstGeom>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DynamoDB Deployment</a:t>
            </a:r>
            <a:endParaRPr lang="en-US" sz="3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8588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A0DFF-20FA-0739-3A09-CB1276BE86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A07D8A-65CC-CDF8-8F34-8687F0BAB802}"/>
              </a:ext>
            </a:extLst>
          </p:cNvPr>
          <p:cNvSpPr txBox="1"/>
          <p:nvPr/>
        </p:nvSpPr>
        <p:spPr>
          <a:xfrm>
            <a:off x="914400" y="2487168"/>
            <a:ext cx="4572000" cy="338328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bg1"/>
                </a:solidFill>
                <a:latin typeface="+mj-lt"/>
                <a:ea typeface="+mj-ea"/>
                <a:cs typeface="+mj-cs"/>
              </a:rPr>
              <a:t>DynamoDB Deployment</a:t>
            </a:r>
          </a:p>
        </p:txBody>
      </p:sp>
      <p:pic>
        <p:nvPicPr>
          <p:cNvPr id="5" name="Picture 4" descr="A screenshot of a computer&#10;&#10;AI-generated content may be incorrect.">
            <a:extLst>
              <a:ext uri="{FF2B5EF4-FFF2-40B4-BE49-F238E27FC236}">
                <a16:creationId xmlns:a16="http://schemas.microsoft.com/office/drawing/2014/main" id="{4C3B752A-1F47-5B80-D307-5ECE9A3D9FC4}"/>
              </a:ext>
            </a:extLst>
          </p:cNvPr>
          <p:cNvPicPr>
            <a:picLocks noChangeAspect="1"/>
          </p:cNvPicPr>
          <p:nvPr/>
        </p:nvPicPr>
        <p:blipFill>
          <a:blip r:embed="rId2"/>
          <a:stretch>
            <a:fillRect/>
          </a:stretch>
        </p:blipFill>
        <p:spPr>
          <a:xfrm>
            <a:off x="4604084" y="1540042"/>
            <a:ext cx="6643036" cy="4552750"/>
          </a:xfrm>
          <a:prstGeom prst="rect">
            <a:avLst/>
          </a:prstGeom>
          <a:noFill/>
        </p:spPr>
      </p:pic>
      <p:sp>
        <p:nvSpPr>
          <p:cNvPr id="4" name="Slide Number Placeholder 3">
            <a:extLst>
              <a:ext uri="{FF2B5EF4-FFF2-40B4-BE49-F238E27FC236}">
                <a16:creationId xmlns:a16="http://schemas.microsoft.com/office/drawing/2014/main" id="{27C5A810-7904-2C1C-CB94-2C8AFEC6195D}"/>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17</a:t>
            </a:fld>
            <a:endParaRPr lang="en-US"/>
          </a:p>
        </p:txBody>
      </p:sp>
    </p:spTree>
    <p:extLst>
      <p:ext uri="{BB962C8B-B14F-4D97-AF65-F5344CB8AC3E}">
        <p14:creationId xmlns:p14="http://schemas.microsoft.com/office/powerpoint/2010/main" val="112297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063A-2248-9ADB-81EA-67D5F36CDE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064D04-76A4-C468-E93F-BF413E55EFD5}"/>
              </a:ext>
            </a:extLst>
          </p:cNvPr>
          <p:cNvSpPr txBox="1"/>
          <p:nvPr/>
        </p:nvSpPr>
        <p:spPr>
          <a:xfrm>
            <a:off x="1713191" y="353568"/>
            <a:ext cx="8916189" cy="338328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1" kern="1200" dirty="0">
                <a:solidFill>
                  <a:schemeClr val="bg1"/>
                </a:solidFill>
                <a:latin typeface="+mj-lt"/>
                <a:ea typeface="+mj-ea"/>
                <a:cs typeface="+mj-cs"/>
              </a:rPr>
              <a:t>DynamoDB Deployment</a:t>
            </a:r>
          </a:p>
        </p:txBody>
      </p:sp>
      <p:sp>
        <p:nvSpPr>
          <p:cNvPr id="4" name="Slide Number Placeholder 3">
            <a:extLst>
              <a:ext uri="{FF2B5EF4-FFF2-40B4-BE49-F238E27FC236}">
                <a16:creationId xmlns:a16="http://schemas.microsoft.com/office/drawing/2014/main" id="{3DDCF153-33B1-1AA9-60EF-0B798352606B}"/>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18</a:t>
            </a:fld>
            <a:endParaRPr lang="en-US"/>
          </a:p>
        </p:txBody>
      </p:sp>
      <p:sp>
        <p:nvSpPr>
          <p:cNvPr id="3" name="TextBox 2">
            <a:extLst>
              <a:ext uri="{FF2B5EF4-FFF2-40B4-BE49-F238E27FC236}">
                <a16:creationId xmlns:a16="http://schemas.microsoft.com/office/drawing/2014/main" id="{94C5601B-3E02-9242-8787-5066324BCA0D}"/>
              </a:ext>
            </a:extLst>
          </p:cNvPr>
          <p:cNvSpPr txBox="1"/>
          <p:nvPr/>
        </p:nvSpPr>
        <p:spPr>
          <a:xfrm>
            <a:off x="753979" y="1291389"/>
            <a:ext cx="3721768"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JSON Queries:</a:t>
            </a:r>
          </a:p>
        </p:txBody>
      </p:sp>
      <p:graphicFrame>
        <p:nvGraphicFramePr>
          <p:cNvPr id="6" name="Table 5">
            <a:extLst>
              <a:ext uri="{FF2B5EF4-FFF2-40B4-BE49-F238E27FC236}">
                <a16:creationId xmlns:a16="http://schemas.microsoft.com/office/drawing/2014/main" id="{5A7141DC-7EFB-2592-B024-06282E93BA12}"/>
              </a:ext>
            </a:extLst>
          </p:cNvPr>
          <p:cNvGraphicFramePr>
            <a:graphicFrameLocks noGrp="1"/>
          </p:cNvGraphicFramePr>
          <p:nvPr>
            <p:extLst>
              <p:ext uri="{D42A27DB-BD31-4B8C-83A1-F6EECF244321}">
                <p14:modId xmlns:p14="http://schemas.microsoft.com/office/powerpoint/2010/main" val="1263441041"/>
              </p:ext>
            </p:extLst>
          </p:nvPr>
        </p:nvGraphicFramePr>
        <p:xfrm>
          <a:off x="2032000" y="2067393"/>
          <a:ext cx="8128000" cy="3338910"/>
        </p:xfrm>
        <a:graphic>
          <a:graphicData uri="http://schemas.openxmlformats.org/drawingml/2006/table">
            <a:tbl>
              <a:tblPr firstRow="1" bandRow="1">
                <a:tableStyleId>{9DCAF9ED-07DC-4A11-8D7F-57B35C25682E}</a:tableStyleId>
              </a:tblPr>
              <a:tblGrid>
                <a:gridCol w="4064000">
                  <a:extLst>
                    <a:ext uri="{9D8B030D-6E8A-4147-A177-3AD203B41FA5}">
                      <a16:colId xmlns:a16="http://schemas.microsoft.com/office/drawing/2014/main" val="939652536"/>
                    </a:ext>
                  </a:extLst>
                </a:gridCol>
                <a:gridCol w="4064000">
                  <a:extLst>
                    <a:ext uri="{9D8B030D-6E8A-4147-A177-3AD203B41FA5}">
                      <a16:colId xmlns:a16="http://schemas.microsoft.com/office/drawing/2014/main" val="1733945655"/>
                    </a:ext>
                  </a:extLst>
                </a:gridCol>
              </a:tblGrid>
              <a:tr h="1669455">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patient_id</a:t>
                      </a:r>
                      <a:r>
                        <a:rPr lang="en-US" sz="1200" dirty="0">
                          <a:latin typeface="Posterama" panose="020B0504020200020000" pitchFamily="34" charset="0"/>
                          <a:cs typeface="Posterama" panose="020B0504020200020000" pitchFamily="34" charset="0"/>
                        </a:rPr>
                        <a:t>": { "S": "P001" },</a:t>
                      </a:r>
                    </a:p>
                    <a:p>
                      <a:r>
                        <a:rPr lang="en-US" sz="1200" dirty="0">
                          <a:latin typeface="Posterama" panose="020B0504020200020000" pitchFamily="34" charset="0"/>
                          <a:cs typeface="Posterama" panose="020B0504020200020000" pitchFamily="34" charset="0"/>
                        </a:rPr>
                        <a:t>  "name": { "S": "John Smith" },</a:t>
                      </a:r>
                    </a:p>
                    <a:p>
                      <a:r>
                        <a:rPr lang="en-US" sz="1200" dirty="0">
                          <a:latin typeface="Posterama" panose="020B0504020200020000" pitchFamily="34" charset="0"/>
                          <a:cs typeface="Posterama" panose="020B0504020200020000" pitchFamily="34" charset="0"/>
                        </a:rPr>
                        <a:t>  "age": { "N": "45" },</a:t>
                      </a:r>
                    </a:p>
                    <a:p>
                      <a:r>
                        <a:rPr lang="en-US" sz="1200" dirty="0">
                          <a:latin typeface="Posterama" panose="020B0504020200020000" pitchFamily="34" charset="0"/>
                          <a:cs typeface="Posterama" panose="020B0504020200020000" pitchFamily="34" charset="0"/>
                        </a:rPr>
                        <a:t>  "gender": { "S": "Male" },</a:t>
                      </a:r>
                    </a:p>
                    <a:p>
                      <a:r>
                        <a:rPr lang="en-US" sz="1200" dirty="0">
                          <a:latin typeface="Posterama" panose="020B0504020200020000" pitchFamily="34" charset="0"/>
                          <a:cs typeface="Posterama" panose="020B0504020200020000" pitchFamily="34" charset="0"/>
                        </a:rPr>
                        <a:t>  "contact": { "S": "john@example.com"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doctor_id</a:t>
                      </a:r>
                      <a:r>
                        <a:rPr lang="en-US" sz="1200" dirty="0">
                          <a:latin typeface="Posterama" panose="020B0504020200020000" pitchFamily="34" charset="0"/>
                          <a:cs typeface="Posterama" panose="020B0504020200020000" pitchFamily="34" charset="0"/>
                        </a:rPr>
                        <a:t>": { "S": "D001" },</a:t>
                      </a:r>
                    </a:p>
                    <a:p>
                      <a:r>
                        <a:rPr lang="en-US" sz="1200" dirty="0">
                          <a:latin typeface="Posterama" panose="020B0504020200020000" pitchFamily="34" charset="0"/>
                          <a:cs typeface="Posterama" panose="020B0504020200020000" pitchFamily="34" charset="0"/>
                        </a:rPr>
                        <a:t>  "name": { "S": "Dr. Sarah Lee" },</a:t>
                      </a:r>
                    </a:p>
                    <a:p>
                      <a:r>
                        <a:rPr lang="en-US" sz="1200" dirty="0">
                          <a:latin typeface="Posterama" panose="020B0504020200020000" pitchFamily="34" charset="0"/>
                          <a:cs typeface="Posterama" panose="020B0504020200020000" pitchFamily="34" charset="0"/>
                        </a:rPr>
                        <a:t>  "specialization": { "S": "Cardiologist" },</a:t>
                      </a:r>
                    </a:p>
                    <a:p>
                      <a:r>
                        <a:rPr lang="en-US" sz="1200" dirty="0">
                          <a:latin typeface="Posterama" panose="020B0504020200020000" pitchFamily="34" charset="0"/>
                          <a:cs typeface="Posterama" panose="020B0504020200020000" pitchFamily="34" charset="0"/>
                        </a:rPr>
                        <a:t>  "contact": { "S": "sarah.lee@clinic.com"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51176328"/>
                  </a:ext>
                </a:extLst>
              </a:tr>
              <a:tr h="1669455">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appointment_id</a:t>
                      </a:r>
                      <a:r>
                        <a:rPr lang="en-US" sz="1200" dirty="0">
                          <a:latin typeface="Posterama" panose="020B0504020200020000" pitchFamily="34" charset="0"/>
                          <a:cs typeface="Posterama" panose="020B0504020200020000" pitchFamily="34" charset="0"/>
                        </a:rPr>
                        <a:t>": { "S": "A001"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patient_id</a:t>
                      </a:r>
                      <a:r>
                        <a:rPr lang="en-US" sz="1200" dirty="0">
                          <a:latin typeface="Posterama" panose="020B0504020200020000" pitchFamily="34" charset="0"/>
                          <a:cs typeface="Posterama" panose="020B0504020200020000" pitchFamily="34" charset="0"/>
                        </a:rPr>
                        <a:t>": { "S": "P001"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doctor_id</a:t>
                      </a:r>
                      <a:r>
                        <a:rPr lang="en-US" sz="1200" dirty="0">
                          <a:latin typeface="Posterama" panose="020B0504020200020000" pitchFamily="34" charset="0"/>
                          <a:cs typeface="Posterama" panose="020B0504020200020000" pitchFamily="34" charset="0"/>
                        </a:rPr>
                        <a:t>": { "S": "D001"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appointment_date</a:t>
                      </a:r>
                      <a:r>
                        <a:rPr lang="en-US" sz="1200" dirty="0">
                          <a:latin typeface="Posterama" panose="020B0504020200020000" pitchFamily="34" charset="0"/>
                          <a:cs typeface="Posterama" panose="020B0504020200020000" pitchFamily="34" charset="0"/>
                        </a:rPr>
                        <a:t>": { "S": "2025-08-01" },</a:t>
                      </a:r>
                    </a:p>
                    <a:p>
                      <a:r>
                        <a:rPr lang="en-US" sz="1200" dirty="0">
                          <a:latin typeface="Posterama" panose="020B0504020200020000" pitchFamily="34" charset="0"/>
                          <a:cs typeface="Posterama" panose="020B0504020200020000" pitchFamily="34" charset="0"/>
                        </a:rPr>
                        <a:t>  "status": { "S": "Scheduled"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tc>
                  <a:txBody>
                    <a:bodyPr/>
                    <a:lstStyle/>
                    <a:p>
                      <a:r>
                        <a:rPr lang="en-US" sz="1200" dirty="0">
                          <a:latin typeface="Posterama" panose="020B0504020200020000" pitchFamily="34" charset="0"/>
                          <a:cs typeface="Posterama" panose="020B0504020200020000" pitchFamily="34" charset="0"/>
                        </a:rPr>
                        <a:t>{</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prescription_id</a:t>
                      </a:r>
                      <a:r>
                        <a:rPr lang="en-US" sz="1200" dirty="0">
                          <a:latin typeface="Posterama" panose="020B0504020200020000" pitchFamily="34" charset="0"/>
                          <a:cs typeface="Posterama" panose="020B0504020200020000" pitchFamily="34" charset="0"/>
                        </a:rPr>
                        <a:t>": { "S": "PR001" },</a:t>
                      </a:r>
                    </a:p>
                    <a:p>
                      <a:r>
                        <a:rPr lang="en-US" sz="1200" dirty="0">
                          <a:latin typeface="Posterama" panose="020B0504020200020000" pitchFamily="34" charset="0"/>
                          <a:cs typeface="Posterama" panose="020B0504020200020000" pitchFamily="34" charset="0"/>
                        </a:rPr>
                        <a:t>  "</a:t>
                      </a:r>
                      <a:r>
                        <a:rPr lang="en-US" sz="1200" dirty="0" err="1">
                          <a:latin typeface="Posterama" panose="020B0504020200020000" pitchFamily="34" charset="0"/>
                          <a:cs typeface="Posterama" panose="020B0504020200020000" pitchFamily="34" charset="0"/>
                        </a:rPr>
                        <a:t>appointment_id</a:t>
                      </a:r>
                      <a:r>
                        <a:rPr lang="en-US" sz="1200" dirty="0">
                          <a:latin typeface="Posterama" panose="020B0504020200020000" pitchFamily="34" charset="0"/>
                          <a:cs typeface="Posterama" panose="020B0504020200020000" pitchFamily="34" charset="0"/>
                        </a:rPr>
                        <a:t>": { "S": "A001" },</a:t>
                      </a:r>
                    </a:p>
                    <a:p>
                      <a:r>
                        <a:rPr lang="en-US" sz="1200" dirty="0">
                          <a:latin typeface="Posterama" panose="020B0504020200020000" pitchFamily="34" charset="0"/>
                          <a:cs typeface="Posterama" panose="020B0504020200020000" pitchFamily="34" charset="0"/>
                        </a:rPr>
                        <a:t>  "medicine": { "S": "Atorvastatin" },</a:t>
                      </a:r>
                    </a:p>
                    <a:p>
                      <a:r>
                        <a:rPr lang="en-US" sz="1200" dirty="0">
                          <a:latin typeface="Posterama" panose="020B0504020200020000" pitchFamily="34" charset="0"/>
                          <a:cs typeface="Posterama" panose="020B0504020200020000" pitchFamily="34" charset="0"/>
                        </a:rPr>
                        <a:t>  "dosage": { "S": "10mg daily" },</a:t>
                      </a:r>
                    </a:p>
                    <a:p>
                      <a:r>
                        <a:rPr lang="en-US" sz="1200" dirty="0">
                          <a:latin typeface="Posterama" panose="020B0504020200020000" pitchFamily="34" charset="0"/>
                          <a:cs typeface="Posterama" panose="020B0504020200020000" pitchFamily="34" charset="0"/>
                        </a:rPr>
                        <a:t>  "notes": { "S": "Take after food" }</a:t>
                      </a:r>
                    </a:p>
                    <a:p>
                      <a:r>
                        <a:rPr lang="en-US" sz="1200" dirty="0">
                          <a:latin typeface="Posterama" panose="020B0504020200020000" pitchFamily="34" charset="0"/>
                          <a:cs typeface="Posterama" panose="020B0504020200020000" pitchFamily="34" charset="0"/>
                        </a:rPr>
                        <a:t>}</a:t>
                      </a:r>
                    </a:p>
                    <a:p>
                      <a:endParaRPr lang="en-US" sz="12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2064249573"/>
                  </a:ext>
                </a:extLst>
              </a:tr>
            </a:tbl>
          </a:graphicData>
        </a:graphic>
      </p:graphicFrame>
    </p:spTree>
    <p:extLst>
      <p:ext uri="{BB962C8B-B14F-4D97-AF65-F5344CB8AC3E}">
        <p14:creationId xmlns:p14="http://schemas.microsoft.com/office/powerpoint/2010/main" val="3522393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DB3D-F2E5-5B84-F2A6-36DC1F8D93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0DF9DE-EEF1-1B4B-4416-822B1281AAF4}"/>
              </a:ext>
            </a:extLst>
          </p:cNvPr>
          <p:cNvSpPr txBox="1"/>
          <p:nvPr/>
        </p:nvSpPr>
        <p:spPr>
          <a:xfrm>
            <a:off x="1357819" y="290224"/>
            <a:ext cx="8916189" cy="3383280"/>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1" kern="1200" dirty="0">
                <a:solidFill>
                  <a:schemeClr val="bg1"/>
                </a:solidFill>
                <a:latin typeface="+mj-lt"/>
                <a:ea typeface="+mj-ea"/>
                <a:cs typeface="+mj-cs"/>
              </a:rPr>
              <a:t>DynamoDB Deployment</a:t>
            </a:r>
          </a:p>
        </p:txBody>
      </p:sp>
      <p:sp>
        <p:nvSpPr>
          <p:cNvPr id="4" name="Slide Number Placeholder 3">
            <a:extLst>
              <a:ext uri="{FF2B5EF4-FFF2-40B4-BE49-F238E27FC236}">
                <a16:creationId xmlns:a16="http://schemas.microsoft.com/office/drawing/2014/main" id="{E19F9426-F827-AE06-E466-9946B3D2EEDE}"/>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4C95A730-3FF7-A99B-680C-37B9164CCEA0}"/>
              </a:ext>
            </a:extLst>
          </p:cNvPr>
          <p:cNvSpPr txBox="1"/>
          <p:nvPr/>
        </p:nvSpPr>
        <p:spPr>
          <a:xfrm>
            <a:off x="-585537" y="637813"/>
            <a:ext cx="3721768"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JSON Queries Result:</a:t>
            </a:r>
          </a:p>
        </p:txBody>
      </p:sp>
      <p:pic>
        <p:nvPicPr>
          <p:cNvPr id="7" name="Picture 6" descr="A screenshot of a computer&#10;&#10;AI-generated content may be incorrect.">
            <a:extLst>
              <a:ext uri="{FF2B5EF4-FFF2-40B4-BE49-F238E27FC236}">
                <a16:creationId xmlns:a16="http://schemas.microsoft.com/office/drawing/2014/main" id="{1915E46F-95E6-4594-60E9-F4550CC61A80}"/>
              </a:ext>
            </a:extLst>
          </p:cNvPr>
          <p:cNvPicPr>
            <a:picLocks noChangeAspect="1"/>
          </p:cNvPicPr>
          <p:nvPr/>
        </p:nvPicPr>
        <p:blipFill>
          <a:blip r:embed="rId2"/>
          <a:stretch>
            <a:fillRect/>
          </a:stretch>
        </p:blipFill>
        <p:spPr>
          <a:xfrm>
            <a:off x="85880" y="1141737"/>
            <a:ext cx="5186336" cy="274652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5A1BF5F-7E00-D710-0D1B-EBE1269B8A20}"/>
              </a:ext>
            </a:extLst>
          </p:cNvPr>
          <p:cNvPicPr>
            <a:picLocks noChangeAspect="1"/>
          </p:cNvPicPr>
          <p:nvPr/>
        </p:nvPicPr>
        <p:blipFill>
          <a:blip r:embed="rId3"/>
          <a:stretch>
            <a:fillRect/>
          </a:stretch>
        </p:blipFill>
        <p:spPr>
          <a:xfrm>
            <a:off x="6252519" y="1141737"/>
            <a:ext cx="5787421" cy="274652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FCC5B88-131E-F7B5-D063-B54C65E1A609}"/>
              </a:ext>
            </a:extLst>
          </p:cNvPr>
          <p:cNvPicPr>
            <a:picLocks noChangeAspect="1"/>
          </p:cNvPicPr>
          <p:nvPr/>
        </p:nvPicPr>
        <p:blipFill>
          <a:blip r:embed="rId4"/>
          <a:stretch>
            <a:fillRect/>
          </a:stretch>
        </p:blipFill>
        <p:spPr>
          <a:xfrm>
            <a:off x="3089188" y="4021093"/>
            <a:ext cx="5453450" cy="2725695"/>
          </a:xfrm>
          <a:prstGeom prst="rect">
            <a:avLst/>
          </a:prstGeom>
        </p:spPr>
      </p:pic>
    </p:spTree>
    <p:extLst>
      <p:ext uri="{BB962C8B-B14F-4D97-AF65-F5344CB8AC3E}">
        <p14:creationId xmlns:p14="http://schemas.microsoft.com/office/powerpoint/2010/main" val="49938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2</a:t>
            </a:fld>
            <a:endParaRPr lang="en-US" dirty="0"/>
          </a:p>
        </p:txBody>
      </p:sp>
      <p:sp>
        <p:nvSpPr>
          <p:cNvPr id="7" name="TextBox 6">
            <a:extLst>
              <a:ext uri="{FF2B5EF4-FFF2-40B4-BE49-F238E27FC236}">
                <a16:creationId xmlns:a16="http://schemas.microsoft.com/office/drawing/2014/main" id="{C47D51F9-E485-B5F0-9B2E-951EBE4E9ABA}"/>
              </a:ext>
            </a:extLst>
          </p:cNvPr>
          <p:cNvSpPr txBox="1"/>
          <p:nvPr/>
        </p:nvSpPr>
        <p:spPr>
          <a:xfrm>
            <a:off x="4148051" y="507076"/>
            <a:ext cx="3616036" cy="954107"/>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1 : Business Use Case</a:t>
            </a:r>
          </a:p>
        </p:txBody>
      </p:sp>
      <p:sp>
        <p:nvSpPr>
          <p:cNvPr id="8" name="TextBox 7">
            <a:extLst>
              <a:ext uri="{FF2B5EF4-FFF2-40B4-BE49-F238E27FC236}">
                <a16:creationId xmlns:a16="http://schemas.microsoft.com/office/drawing/2014/main" id="{6CB7D865-1271-F9C7-D124-736703AB71D8}"/>
              </a:ext>
            </a:extLst>
          </p:cNvPr>
          <p:cNvSpPr txBox="1"/>
          <p:nvPr/>
        </p:nvSpPr>
        <p:spPr>
          <a:xfrm>
            <a:off x="1338349" y="1461183"/>
            <a:ext cx="10374284" cy="4801314"/>
          </a:xfrm>
          <a:prstGeom prst="rect">
            <a:avLst/>
          </a:prstGeom>
        </p:spPr>
        <p:txBody>
          <a:bodyPr wrap="square" rtlCol="0">
            <a:spAutoFit/>
          </a:bodyPr>
          <a:lstStyle/>
          <a:p>
            <a:r>
              <a:rPr lang="en-US" b="1" dirty="0">
                <a:solidFill>
                  <a:schemeClr val="bg1"/>
                </a:solidFill>
                <a:latin typeface="Posterama" panose="020B0504020200020000" pitchFamily="34" charset="0"/>
                <a:cs typeface="Posterama" panose="020B0504020200020000" pitchFamily="34" charset="0"/>
              </a:rPr>
              <a:t>Problem Statement:</a:t>
            </a:r>
          </a:p>
          <a:p>
            <a:r>
              <a:rPr lang="en-US" dirty="0">
                <a:solidFill>
                  <a:schemeClr val="bg1"/>
                </a:solidFill>
                <a:latin typeface="Posterama" panose="020B0504020200020000" pitchFamily="34" charset="0"/>
                <a:cs typeface="Posterama" panose="020B0504020200020000" pitchFamily="34" charset="0"/>
              </a:rPr>
              <a:t>Modern clinics manage large volumes of patient data, appointments, billing, and prescriptions. Without a centralized system, data is fragmented, leading to inefficiencies and errors.</a:t>
            </a:r>
          </a:p>
          <a:p>
            <a:endParaRPr lang="en-US" b="1" dirty="0">
              <a:solidFill>
                <a:schemeClr val="bg1"/>
              </a:solidFill>
              <a:latin typeface="Posterama" panose="020B0504020200020000" pitchFamily="34" charset="0"/>
              <a:cs typeface="Posterama" panose="020B0504020200020000" pitchFamily="34" charset="0"/>
            </a:endParaRPr>
          </a:p>
          <a:p>
            <a:r>
              <a:rPr lang="en-US" b="1" dirty="0">
                <a:solidFill>
                  <a:schemeClr val="bg1"/>
                </a:solidFill>
                <a:latin typeface="Posterama" panose="020B0504020200020000" pitchFamily="34" charset="0"/>
                <a:cs typeface="Posterama" panose="020B0504020200020000" pitchFamily="34" charset="0"/>
              </a:rPr>
              <a:t>Objectives:</a:t>
            </a:r>
          </a:p>
          <a:p>
            <a:r>
              <a:rPr lang="en-US" dirty="0">
                <a:solidFill>
                  <a:schemeClr val="bg1"/>
                </a:solidFill>
                <a:latin typeface="Posterama" panose="020B0504020200020000" pitchFamily="34" charset="0"/>
                <a:cs typeface="Posterama" panose="020B0504020200020000" pitchFamily="34" charset="0"/>
              </a:rPr>
              <a:t>Digitally store and manage patient records</a:t>
            </a:r>
          </a:p>
          <a:p>
            <a:r>
              <a:rPr lang="en-US" dirty="0">
                <a:solidFill>
                  <a:schemeClr val="bg1"/>
                </a:solidFill>
                <a:latin typeface="Posterama" panose="020B0504020200020000" pitchFamily="34" charset="0"/>
                <a:cs typeface="Posterama" panose="020B0504020200020000" pitchFamily="34" charset="0"/>
              </a:rPr>
              <a:t>Schedule and track appointments</a:t>
            </a:r>
          </a:p>
          <a:p>
            <a:r>
              <a:rPr lang="en-US" dirty="0">
                <a:solidFill>
                  <a:schemeClr val="bg1"/>
                </a:solidFill>
                <a:latin typeface="Posterama" panose="020B0504020200020000" pitchFamily="34" charset="0"/>
                <a:cs typeface="Posterama" panose="020B0504020200020000" pitchFamily="34" charset="0"/>
              </a:rPr>
              <a:t>Handle billing and payments</a:t>
            </a:r>
          </a:p>
          <a:p>
            <a:r>
              <a:rPr lang="en-US" dirty="0">
                <a:solidFill>
                  <a:schemeClr val="bg1"/>
                </a:solidFill>
                <a:latin typeface="Posterama" panose="020B0504020200020000" pitchFamily="34" charset="0"/>
                <a:cs typeface="Posterama" panose="020B0504020200020000" pitchFamily="34" charset="0"/>
              </a:rPr>
              <a:t>Record prescriptions and medical histories</a:t>
            </a:r>
          </a:p>
          <a:p>
            <a:endParaRPr lang="en-US" b="1" dirty="0">
              <a:solidFill>
                <a:schemeClr val="bg1"/>
              </a:solidFill>
              <a:latin typeface="Posterama" panose="020B0504020200020000" pitchFamily="34" charset="0"/>
              <a:cs typeface="Posterama" panose="020B0504020200020000" pitchFamily="34" charset="0"/>
            </a:endParaRPr>
          </a:p>
          <a:p>
            <a:r>
              <a:rPr lang="en-US" b="1" dirty="0">
                <a:solidFill>
                  <a:schemeClr val="bg1"/>
                </a:solidFill>
                <a:latin typeface="Posterama" panose="020B0504020200020000" pitchFamily="34" charset="0"/>
                <a:cs typeface="Posterama" panose="020B0504020200020000" pitchFamily="34" charset="0"/>
              </a:rPr>
              <a:t>Data Requirements:</a:t>
            </a:r>
          </a:p>
          <a:p>
            <a:r>
              <a:rPr lang="en-US" dirty="0">
                <a:solidFill>
                  <a:schemeClr val="bg1"/>
                </a:solidFill>
                <a:latin typeface="Posterama" panose="020B0504020200020000" pitchFamily="34" charset="0"/>
                <a:cs typeface="Posterama" panose="020B0504020200020000" pitchFamily="34" charset="0"/>
              </a:rPr>
              <a:t>Patients (name, DOB, contact)</a:t>
            </a:r>
          </a:p>
          <a:p>
            <a:r>
              <a:rPr lang="en-US" dirty="0">
                <a:solidFill>
                  <a:schemeClr val="bg1"/>
                </a:solidFill>
                <a:latin typeface="Posterama" panose="020B0504020200020000" pitchFamily="34" charset="0"/>
                <a:cs typeface="Posterama" panose="020B0504020200020000" pitchFamily="34" charset="0"/>
              </a:rPr>
              <a:t>Doctors (name, specialization)</a:t>
            </a:r>
          </a:p>
          <a:p>
            <a:r>
              <a:rPr lang="en-US" dirty="0">
                <a:solidFill>
                  <a:schemeClr val="bg1"/>
                </a:solidFill>
                <a:latin typeface="Posterama" panose="020B0504020200020000" pitchFamily="34" charset="0"/>
                <a:cs typeface="Posterama" panose="020B0504020200020000" pitchFamily="34" charset="0"/>
              </a:rPr>
              <a:t>Appointments (date, doctor, patient)</a:t>
            </a:r>
          </a:p>
          <a:p>
            <a:r>
              <a:rPr lang="en-US" dirty="0">
                <a:solidFill>
                  <a:schemeClr val="bg1"/>
                </a:solidFill>
                <a:latin typeface="Posterama" panose="020B0504020200020000" pitchFamily="34" charset="0"/>
                <a:cs typeface="Posterama" panose="020B0504020200020000" pitchFamily="34" charset="0"/>
              </a:rPr>
              <a:t>Prescriptions (medications, dosage, patient)</a:t>
            </a:r>
          </a:p>
          <a:p>
            <a:r>
              <a:rPr lang="en-US" dirty="0">
                <a:solidFill>
                  <a:schemeClr val="bg1"/>
                </a:solidFill>
                <a:latin typeface="Posterama" panose="020B0504020200020000" pitchFamily="34" charset="0"/>
                <a:cs typeface="Posterama" panose="020B0504020200020000" pitchFamily="34" charset="0"/>
              </a:rPr>
              <a:t>Billing (amount, payment status)</a:t>
            </a:r>
          </a:p>
          <a:p>
            <a:pPr marL="0" indent="0" algn="ctr">
              <a:lnSpc>
                <a:spcPct val="100000"/>
              </a:lnSpc>
              <a:spcBef>
                <a:spcPts val="0"/>
              </a:spcBef>
              <a:buFontTx/>
              <a:buNone/>
            </a:pPr>
            <a:endParaRPr lang="en-US" sz="18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666674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12C60-3F28-F63A-B529-431219DF8F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8D6331-4B76-D5DE-F76B-CB0C15FA66ED}"/>
              </a:ext>
            </a:extLst>
          </p:cNvPr>
          <p:cNvSpPr>
            <a:spLocks noGrp="1"/>
          </p:cNvSpPr>
          <p:nvPr>
            <p:ph type="sldNum" sz="quarter" idx="12"/>
          </p:nvPr>
        </p:nvSpPr>
        <p:spPr/>
        <p:txBody>
          <a:bodyPr/>
          <a:lstStyle/>
          <a:p>
            <a:fld id="{69E57DC2-970A-4B3E-BB1C-7A09969E49DF}" type="slidenum">
              <a:rPr lang="en-US" smtClean="0"/>
              <a:t>20</a:t>
            </a:fld>
            <a:endParaRPr lang="en-US" dirty="0"/>
          </a:p>
        </p:txBody>
      </p:sp>
      <p:sp>
        <p:nvSpPr>
          <p:cNvPr id="2" name="TextBox 1">
            <a:extLst>
              <a:ext uri="{FF2B5EF4-FFF2-40B4-BE49-F238E27FC236}">
                <a16:creationId xmlns:a16="http://schemas.microsoft.com/office/drawing/2014/main" id="{2746A281-A069-FF1F-F565-4E1E5917C420}"/>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SECURITY SETTINGS FOR RDS</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180FEE12-8298-4CD9-68FD-3F90991E6026}"/>
              </a:ext>
            </a:extLst>
          </p:cNvPr>
          <p:cNvPicPr>
            <a:picLocks noChangeAspect="1"/>
          </p:cNvPicPr>
          <p:nvPr/>
        </p:nvPicPr>
        <p:blipFill>
          <a:blip r:embed="rId2"/>
          <a:stretch>
            <a:fillRect/>
          </a:stretch>
        </p:blipFill>
        <p:spPr>
          <a:xfrm>
            <a:off x="96252" y="1038314"/>
            <a:ext cx="5229727" cy="334478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89E5CB9-9F21-73E1-0FBE-F3564F0D2DD8}"/>
              </a:ext>
            </a:extLst>
          </p:cNvPr>
          <p:cNvPicPr>
            <a:picLocks noChangeAspect="1"/>
          </p:cNvPicPr>
          <p:nvPr/>
        </p:nvPicPr>
        <p:blipFill>
          <a:blip r:embed="rId3"/>
          <a:stretch>
            <a:fillRect/>
          </a:stretch>
        </p:blipFill>
        <p:spPr>
          <a:xfrm>
            <a:off x="5771950" y="1038314"/>
            <a:ext cx="6233738" cy="334478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8330D74-63A6-5900-1E54-A26EFD94E2D4}"/>
              </a:ext>
            </a:extLst>
          </p:cNvPr>
          <p:cNvPicPr>
            <a:picLocks noChangeAspect="1"/>
          </p:cNvPicPr>
          <p:nvPr/>
        </p:nvPicPr>
        <p:blipFill>
          <a:blip r:embed="rId4"/>
          <a:stretch>
            <a:fillRect/>
          </a:stretch>
        </p:blipFill>
        <p:spPr>
          <a:xfrm>
            <a:off x="3039979" y="4501840"/>
            <a:ext cx="5229728" cy="2081205"/>
          </a:xfrm>
          <a:prstGeom prst="rect">
            <a:avLst/>
          </a:prstGeom>
        </p:spPr>
      </p:pic>
    </p:spTree>
    <p:extLst>
      <p:ext uri="{BB962C8B-B14F-4D97-AF65-F5344CB8AC3E}">
        <p14:creationId xmlns:p14="http://schemas.microsoft.com/office/powerpoint/2010/main" val="36354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FAC0-FBAB-B576-042A-F5D78E10FB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FAD78C-0FA4-559E-1646-8356862D303F}"/>
              </a:ext>
            </a:extLst>
          </p:cNvPr>
          <p:cNvSpPr>
            <a:spLocks noGrp="1"/>
          </p:cNvSpPr>
          <p:nvPr>
            <p:ph type="sldNum" sz="quarter" idx="12"/>
          </p:nvPr>
        </p:nvSpPr>
        <p:spPr/>
        <p:txBody>
          <a:bodyPr/>
          <a:lstStyle/>
          <a:p>
            <a:fld id="{69E57DC2-970A-4B3E-BB1C-7A09969E49DF}" type="slidenum">
              <a:rPr lang="en-US" smtClean="0"/>
              <a:t>21</a:t>
            </a:fld>
            <a:endParaRPr lang="en-US" dirty="0"/>
          </a:p>
        </p:txBody>
      </p:sp>
      <p:sp>
        <p:nvSpPr>
          <p:cNvPr id="2" name="TextBox 1">
            <a:extLst>
              <a:ext uri="{FF2B5EF4-FFF2-40B4-BE49-F238E27FC236}">
                <a16:creationId xmlns:a16="http://schemas.microsoft.com/office/drawing/2014/main" id="{2B8A95DA-D4C5-8327-837D-F2E9B041363E}"/>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SECURITY SETTINGS FOR DYNAMO DB</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4EAEBCE-BA24-EDEA-4D0C-A4EF945F2972}"/>
              </a:ext>
            </a:extLst>
          </p:cNvPr>
          <p:cNvPicPr>
            <a:picLocks noChangeAspect="1"/>
          </p:cNvPicPr>
          <p:nvPr/>
        </p:nvPicPr>
        <p:blipFill>
          <a:blip r:embed="rId2"/>
          <a:stretch>
            <a:fillRect/>
          </a:stretch>
        </p:blipFill>
        <p:spPr>
          <a:xfrm>
            <a:off x="202130" y="1270536"/>
            <a:ext cx="5340417" cy="376668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76A8420-F0EA-BAD0-24C0-C1C648197865}"/>
              </a:ext>
            </a:extLst>
          </p:cNvPr>
          <p:cNvPicPr>
            <a:picLocks noChangeAspect="1"/>
          </p:cNvPicPr>
          <p:nvPr/>
        </p:nvPicPr>
        <p:blipFill>
          <a:blip r:embed="rId3"/>
          <a:stretch>
            <a:fillRect/>
          </a:stretch>
        </p:blipFill>
        <p:spPr>
          <a:xfrm>
            <a:off x="6267103" y="1270536"/>
            <a:ext cx="5267171" cy="3766687"/>
          </a:xfrm>
          <a:prstGeom prst="rect">
            <a:avLst/>
          </a:prstGeom>
        </p:spPr>
      </p:pic>
    </p:spTree>
    <p:extLst>
      <p:ext uri="{BB962C8B-B14F-4D97-AF65-F5344CB8AC3E}">
        <p14:creationId xmlns:p14="http://schemas.microsoft.com/office/powerpoint/2010/main" val="185024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8CCB1-4184-4FD0-19D5-6B8662E235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147D33-2F50-8400-F61E-2C391E0E45BC}"/>
              </a:ext>
            </a:extLst>
          </p:cNvPr>
          <p:cNvSpPr>
            <a:spLocks noGrp="1"/>
          </p:cNvSpPr>
          <p:nvPr>
            <p:ph type="sldNum" sz="quarter" idx="12"/>
          </p:nvPr>
        </p:nvSpPr>
        <p:spPr/>
        <p:txBody>
          <a:bodyPr/>
          <a:lstStyle/>
          <a:p>
            <a:fld id="{69E57DC2-970A-4B3E-BB1C-7A09969E49DF}" type="slidenum">
              <a:rPr lang="en-US" smtClean="0"/>
              <a:t>22</a:t>
            </a:fld>
            <a:endParaRPr lang="en-US" dirty="0"/>
          </a:p>
        </p:txBody>
      </p:sp>
      <p:sp>
        <p:nvSpPr>
          <p:cNvPr id="2" name="TextBox 1">
            <a:extLst>
              <a:ext uri="{FF2B5EF4-FFF2-40B4-BE49-F238E27FC236}">
                <a16:creationId xmlns:a16="http://schemas.microsoft.com/office/drawing/2014/main" id="{F5789844-3C2E-E045-A884-E1206CA43EB4}"/>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a:t>
            </a:r>
            <a:r>
              <a:rPr lang="en-US" sz="2400" b="1" dirty="0">
                <a:solidFill>
                  <a:schemeClr val="bg1"/>
                </a:solidFill>
              </a:rPr>
              <a:t>BACKUP MANAGEMENT FOR RDS</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28A5E239-94F6-19BE-AC57-46E1A8AC587D}"/>
              </a:ext>
            </a:extLst>
          </p:cNvPr>
          <p:cNvPicPr>
            <a:picLocks noChangeAspect="1"/>
          </p:cNvPicPr>
          <p:nvPr/>
        </p:nvPicPr>
        <p:blipFill>
          <a:blip r:embed="rId2"/>
          <a:stretch>
            <a:fillRect/>
          </a:stretch>
        </p:blipFill>
        <p:spPr>
          <a:xfrm>
            <a:off x="200526" y="1211180"/>
            <a:ext cx="5037222" cy="408271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58B1B32-DAC2-E96F-DC4E-1DDC686940ED}"/>
              </a:ext>
            </a:extLst>
          </p:cNvPr>
          <p:cNvPicPr>
            <a:picLocks noChangeAspect="1"/>
          </p:cNvPicPr>
          <p:nvPr/>
        </p:nvPicPr>
        <p:blipFill>
          <a:blip r:embed="rId3"/>
          <a:stretch>
            <a:fillRect/>
          </a:stretch>
        </p:blipFill>
        <p:spPr>
          <a:xfrm>
            <a:off x="6096000" y="1211179"/>
            <a:ext cx="5751094" cy="4082715"/>
          </a:xfrm>
          <a:prstGeom prst="rect">
            <a:avLst/>
          </a:prstGeom>
        </p:spPr>
      </p:pic>
    </p:spTree>
    <p:extLst>
      <p:ext uri="{BB962C8B-B14F-4D97-AF65-F5344CB8AC3E}">
        <p14:creationId xmlns:p14="http://schemas.microsoft.com/office/powerpoint/2010/main" val="2710233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E93D-0255-5EAC-AF19-DC6A216B5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D6A24-5520-C503-7D70-76C8D9D23E9E}"/>
              </a:ext>
            </a:extLst>
          </p:cNvPr>
          <p:cNvSpPr>
            <a:spLocks noGrp="1"/>
          </p:cNvSpPr>
          <p:nvPr>
            <p:ph type="sldNum" sz="quarter" idx="12"/>
          </p:nvPr>
        </p:nvSpPr>
        <p:spPr/>
        <p:txBody>
          <a:bodyPr/>
          <a:lstStyle/>
          <a:p>
            <a:fld id="{69E57DC2-970A-4B3E-BB1C-7A09969E49DF}" type="slidenum">
              <a:rPr lang="en-US" smtClean="0"/>
              <a:t>23</a:t>
            </a:fld>
            <a:endParaRPr lang="en-US" dirty="0"/>
          </a:p>
        </p:txBody>
      </p:sp>
      <p:sp>
        <p:nvSpPr>
          <p:cNvPr id="2" name="TextBox 1">
            <a:extLst>
              <a:ext uri="{FF2B5EF4-FFF2-40B4-BE49-F238E27FC236}">
                <a16:creationId xmlns:a16="http://schemas.microsoft.com/office/drawing/2014/main" id="{4A4E1F32-F61F-FA97-FC5C-D31C5A4813DE}"/>
              </a:ext>
            </a:extLst>
          </p:cNvPr>
          <p:cNvSpPr txBox="1"/>
          <p:nvPr/>
        </p:nvSpPr>
        <p:spPr>
          <a:xfrm>
            <a:off x="1820561" y="576649"/>
            <a:ext cx="8893085" cy="461665"/>
          </a:xfrm>
          <a:prstGeom prst="rect">
            <a:avLst/>
          </a:prstGeom>
        </p:spPr>
        <p:txBody>
          <a:bodyPr wrap="square" rtlCol="0">
            <a:spAutoFit/>
          </a:bodyPr>
          <a:lstStyle/>
          <a:p>
            <a:pPr algn="ctr"/>
            <a:r>
              <a:rPr lang="en-US" sz="2400" dirty="0">
                <a:solidFill>
                  <a:schemeClr val="bg1"/>
                </a:solidFill>
                <a:latin typeface="Posterama" panose="020B0504020200020000" pitchFamily="34" charset="0"/>
                <a:cs typeface="Posterama" panose="020B0504020200020000" pitchFamily="34" charset="0"/>
              </a:rPr>
              <a:t>PART 4 : </a:t>
            </a:r>
            <a:r>
              <a:rPr lang="en-US" sz="2400" b="1" dirty="0">
                <a:solidFill>
                  <a:schemeClr val="bg1"/>
                </a:solidFill>
              </a:rPr>
              <a:t>BACKUP MANAGEMENT FOR DYNAMO DB</a:t>
            </a:r>
            <a:endParaRPr lang="en-US" sz="24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85A79068-47E0-9E69-65A9-0701D026C9FE}"/>
              </a:ext>
            </a:extLst>
          </p:cNvPr>
          <p:cNvPicPr>
            <a:picLocks noChangeAspect="1"/>
          </p:cNvPicPr>
          <p:nvPr/>
        </p:nvPicPr>
        <p:blipFill>
          <a:blip r:embed="rId2"/>
          <a:stretch>
            <a:fillRect/>
          </a:stretch>
        </p:blipFill>
        <p:spPr>
          <a:xfrm>
            <a:off x="104274" y="1636295"/>
            <a:ext cx="5751094" cy="358541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DA459D8-BDD7-6059-5F1A-E9BFA82CBD3D}"/>
              </a:ext>
            </a:extLst>
          </p:cNvPr>
          <p:cNvPicPr>
            <a:picLocks noChangeAspect="1"/>
          </p:cNvPicPr>
          <p:nvPr/>
        </p:nvPicPr>
        <p:blipFill>
          <a:blip r:embed="rId3"/>
          <a:stretch>
            <a:fillRect/>
          </a:stretch>
        </p:blipFill>
        <p:spPr>
          <a:xfrm>
            <a:off x="6096000" y="1636295"/>
            <a:ext cx="5807242" cy="3585410"/>
          </a:xfrm>
          <a:prstGeom prst="rect">
            <a:avLst/>
          </a:prstGeom>
        </p:spPr>
      </p:pic>
    </p:spTree>
    <p:extLst>
      <p:ext uri="{BB962C8B-B14F-4D97-AF65-F5344CB8AC3E}">
        <p14:creationId xmlns:p14="http://schemas.microsoft.com/office/powerpoint/2010/main" val="369008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63C8-02B4-FD7D-44FC-8BFD393CA2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87D939-546B-7B26-9B90-31FF44375584}"/>
              </a:ext>
            </a:extLst>
          </p:cNvPr>
          <p:cNvSpPr>
            <a:spLocks noGrp="1"/>
          </p:cNvSpPr>
          <p:nvPr>
            <p:ph type="sldNum" sz="quarter" idx="12"/>
          </p:nvPr>
        </p:nvSpPr>
        <p:spPr/>
        <p:txBody>
          <a:bodyPr/>
          <a:lstStyle/>
          <a:p>
            <a:fld id="{69E57DC2-970A-4B3E-BB1C-7A09969E49DF}" type="slidenum">
              <a:rPr lang="en-US" smtClean="0"/>
              <a:t>24</a:t>
            </a:fld>
            <a:endParaRPr lang="en-US" dirty="0"/>
          </a:p>
        </p:txBody>
      </p:sp>
      <p:sp>
        <p:nvSpPr>
          <p:cNvPr id="2" name="TextBox 1">
            <a:extLst>
              <a:ext uri="{FF2B5EF4-FFF2-40B4-BE49-F238E27FC236}">
                <a16:creationId xmlns:a16="http://schemas.microsoft.com/office/drawing/2014/main" id="{E8A901E0-A65B-169B-545C-DF0487DACF37}"/>
              </a:ext>
            </a:extLst>
          </p:cNvPr>
          <p:cNvSpPr txBox="1"/>
          <p:nvPr/>
        </p:nvSpPr>
        <p:spPr>
          <a:xfrm>
            <a:off x="3577389" y="266611"/>
            <a:ext cx="4058652" cy="369332"/>
          </a:xfrm>
          <a:prstGeom prst="rect">
            <a:avLst/>
          </a:prstGeom>
        </p:spPr>
        <p:txBody>
          <a:bodyPr wrap="square" rtlCol="0">
            <a:spAutoFit/>
          </a:bodyPr>
          <a:lstStyle/>
          <a:p>
            <a:pPr algn="ctr"/>
            <a:r>
              <a:rPr lang="en-US" b="1" dirty="0">
                <a:solidFill>
                  <a:schemeClr val="bg1"/>
                </a:solidFill>
                <a:latin typeface="Posterama" panose="020B0504020200020000" pitchFamily="34" charset="0"/>
                <a:cs typeface="Posterama" panose="020B0504020200020000" pitchFamily="34" charset="0"/>
              </a:rPr>
              <a:t>Rationale</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BD864B4E-B4C2-85A0-B4D4-84E276C68BBC}"/>
              </a:ext>
            </a:extLst>
          </p:cNvPr>
          <p:cNvSpPr txBox="1"/>
          <p:nvPr/>
        </p:nvSpPr>
        <p:spPr>
          <a:xfrm>
            <a:off x="2053389" y="1307432"/>
            <a:ext cx="8734927" cy="4910488"/>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9" name="Table 8">
            <a:extLst>
              <a:ext uri="{FF2B5EF4-FFF2-40B4-BE49-F238E27FC236}">
                <a16:creationId xmlns:a16="http://schemas.microsoft.com/office/drawing/2014/main" id="{35ED1D7C-7869-44A9-F704-1D73ED87BFCB}"/>
              </a:ext>
            </a:extLst>
          </p:cNvPr>
          <p:cNvGraphicFramePr>
            <a:graphicFrameLocks noGrp="1"/>
          </p:cNvGraphicFramePr>
          <p:nvPr>
            <p:extLst>
              <p:ext uri="{D42A27DB-BD31-4B8C-83A1-F6EECF244321}">
                <p14:modId xmlns:p14="http://schemas.microsoft.com/office/powerpoint/2010/main" val="2454999516"/>
              </p:ext>
            </p:extLst>
          </p:nvPr>
        </p:nvGraphicFramePr>
        <p:xfrm>
          <a:off x="1542715" y="764896"/>
          <a:ext cx="8128000" cy="5577840"/>
        </p:xfrm>
        <a:graphic>
          <a:graphicData uri="http://schemas.openxmlformats.org/drawingml/2006/table">
            <a:tbl>
              <a:tblPr firstRow="1" bandRow="1">
                <a:tableStyleId>{9DCAF9ED-07DC-4A11-8D7F-57B35C25682E}</a:tableStyleId>
              </a:tblPr>
              <a:tblGrid>
                <a:gridCol w="8128000">
                  <a:extLst>
                    <a:ext uri="{9D8B030D-6E8A-4147-A177-3AD203B41FA5}">
                      <a16:colId xmlns:a16="http://schemas.microsoft.com/office/drawing/2014/main" val="3260897392"/>
                    </a:ext>
                  </a:extLst>
                </a:gridCol>
              </a:tblGrid>
              <a:tr h="5498254">
                <a:tc>
                  <a:txBody>
                    <a:bodyPr/>
                    <a:lstStyle/>
                    <a:p>
                      <a:r>
                        <a:rPr lang="en-US" sz="1800" b="1" kern="1200" dirty="0">
                          <a:solidFill>
                            <a:schemeClr val="lt1"/>
                          </a:solidFill>
                          <a:effectLst/>
                          <a:latin typeface="+mn-lt"/>
                          <a:ea typeface="+mn-ea"/>
                          <a:cs typeface="+mn-cs"/>
                        </a:rPr>
                        <a:t>Security Settings Rationale:</a:t>
                      </a:r>
                      <a:br>
                        <a:rPr lang="en-US" sz="1800" b="1" kern="1200" dirty="0">
                          <a:solidFill>
                            <a:schemeClr val="lt1"/>
                          </a:solidFill>
                          <a:effectLst/>
                          <a:latin typeface="+mn-lt"/>
                          <a:ea typeface="+mn-ea"/>
                          <a:cs typeface="+mn-cs"/>
                        </a:rPr>
                      </a:br>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For the Aurora PostgreSQL database, I enabled encryption using the default AWS KMS key to protect data at rest. I limited access to the database using VPC and Security Groups, allowing only traffic from the bastion host (EC2) on port 5432. IAM roles were assigned for enhanced monitoring and to follow the principle of least privilege.</a:t>
                      </a:r>
                    </a:p>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For DynamoDB, encryption is enabled with AWS-owned keys for simplicity and compliance. IAM policies like </a:t>
                      </a:r>
                      <a:r>
                        <a:rPr lang="en-US" sz="1800" b="1" kern="1200" dirty="0" err="1">
                          <a:solidFill>
                            <a:schemeClr val="lt1"/>
                          </a:solidFill>
                          <a:effectLst/>
                          <a:latin typeface="+mn-lt"/>
                          <a:ea typeface="+mn-ea"/>
                          <a:cs typeface="+mn-cs"/>
                        </a:rPr>
                        <a:t>AmazonDynamoDBFullAccess</a:t>
                      </a:r>
                      <a:r>
                        <a:rPr lang="en-US" sz="1800" b="1" kern="1200" dirty="0">
                          <a:solidFill>
                            <a:schemeClr val="lt1"/>
                          </a:solidFill>
                          <a:effectLst/>
                          <a:latin typeface="+mn-lt"/>
                          <a:ea typeface="+mn-ea"/>
                          <a:cs typeface="+mn-cs"/>
                        </a:rPr>
                        <a:t> were applied only to the IAM user managing the tables to restrict unnecessary access.</a:t>
                      </a:r>
                    </a:p>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Backup Management Rationale:</a:t>
                      </a:r>
                      <a:br>
                        <a:rPr lang="en-US" sz="1800" b="1" kern="1200" dirty="0">
                          <a:solidFill>
                            <a:schemeClr val="lt1"/>
                          </a:solidFill>
                          <a:effectLst/>
                          <a:latin typeface="+mn-lt"/>
                          <a:ea typeface="+mn-ea"/>
                          <a:cs typeface="+mn-cs"/>
                        </a:rPr>
                      </a:br>
                      <a:r>
                        <a:rPr lang="en-US" sz="1800" b="1" kern="1200" dirty="0">
                          <a:solidFill>
                            <a:schemeClr val="lt1"/>
                          </a:solidFill>
                          <a:effectLst/>
                          <a:latin typeface="+mn-lt"/>
                          <a:ea typeface="+mn-ea"/>
                          <a:cs typeface="+mn-cs"/>
                        </a:rPr>
                        <a:t>Automated backups were enabled for the RDS instance with a 7-day retention policy to allow recovery from any accidental data loss. I also created a manual snapshot for immediate restoration if needed. For DynamoDB, Point-in-Time Recovery (PITR) was enabled to allow continuous backups, and manual backups were created before any major data insertions. This ensures compliance with data recovery requirements and business continuity.</a:t>
                      </a:r>
                    </a:p>
                    <a:p>
                      <a:endParaRPr lang="en-US" dirty="0"/>
                    </a:p>
                  </a:txBody>
                  <a:tcPr/>
                </a:tc>
                <a:extLst>
                  <a:ext uri="{0D108BD9-81ED-4DB2-BD59-A6C34878D82A}">
                    <a16:rowId xmlns:a16="http://schemas.microsoft.com/office/drawing/2014/main" val="235985137"/>
                  </a:ext>
                </a:extLst>
              </a:tr>
            </a:tbl>
          </a:graphicData>
        </a:graphic>
      </p:graphicFrame>
    </p:spTree>
    <p:extLst>
      <p:ext uri="{BB962C8B-B14F-4D97-AF65-F5344CB8AC3E}">
        <p14:creationId xmlns:p14="http://schemas.microsoft.com/office/powerpoint/2010/main" val="187755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F04A-6DAB-DCCD-A512-102EF575A39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8C704A-D6DC-F845-06E8-D4F10E66D0C0}"/>
              </a:ext>
            </a:extLst>
          </p:cNvPr>
          <p:cNvSpPr>
            <a:spLocks noGrp="1"/>
          </p:cNvSpPr>
          <p:nvPr>
            <p:ph type="sldNum" sz="quarter" idx="12"/>
          </p:nvPr>
        </p:nvSpPr>
        <p:spPr/>
        <p:txBody>
          <a:bodyPr/>
          <a:lstStyle/>
          <a:p>
            <a:fld id="{69E57DC2-970A-4B3E-BB1C-7A09969E49DF}" type="slidenum">
              <a:rPr lang="en-US" smtClean="0"/>
              <a:t>25</a:t>
            </a:fld>
            <a:endParaRPr lang="en-US" dirty="0"/>
          </a:p>
        </p:txBody>
      </p:sp>
      <p:sp>
        <p:nvSpPr>
          <p:cNvPr id="2" name="TextBox 1">
            <a:extLst>
              <a:ext uri="{FF2B5EF4-FFF2-40B4-BE49-F238E27FC236}">
                <a16:creationId xmlns:a16="http://schemas.microsoft.com/office/drawing/2014/main" id="{BC8B0ED2-D7C5-3736-0169-53725BCD6924}"/>
              </a:ext>
            </a:extLst>
          </p:cNvPr>
          <p:cNvSpPr txBox="1"/>
          <p:nvPr/>
        </p:nvSpPr>
        <p:spPr>
          <a:xfrm>
            <a:off x="3577389" y="266611"/>
            <a:ext cx="4058652" cy="369332"/>
          </a:xfrm>
          <a:prstGeom prst="rect">
            <a:avLst/>
          </a:prstGeom>
        </p:spPr>
        <p:txBody>
          <a:bodyPr wrap="square" rtlCol="0">
            <a:spAutoFit/>
          </a:bodyPr>
          <a:lstStyle/>
          <a:p>
            <a:pPr algn="ctr"/>
            <a:r>
              <a:rPr lang="en-US" b="1" dirty="0">
                <a:solidFill>
                  <a:schemeClr val="bg1"/>
                </a:solidFill>
                <a:latin typeface="Posterama" panose="020B0504020200020000" pitchFamily="34" charset="0"/>
                <a:cs typeface="Posterama" panose="020B0504020200020000" pitchFamily="34" charset="0"/>
              </a:rPr>
              <a:t>Rationale</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1156AB48-120D-23BD-94ED-BB4A8C2641C5}"/>
              </a:ext>
            </a:extLst>
          </p:cNvPr>
          <p:cNvSpPr txBox="1"/>
          <p:nvPr/>
        </p:nvSpPr>
        <p:spPr>
          <a:xfrm>
            <a:off x="2053389" y="1307432"/>
            <a:ext cx="8734927" cy="4910488"/>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9" name="Table 8">
            <a:extLst>
              <a:ext uri="{FF2B5EF4-FFF2-40B4-BE49-F238E27FC236}">
                <a16:creationId xmlns:a16="http://schemas.microsoft.com/office/drawing/2014/main" id="{AE1DCED4-3900-721A-3956-51B74EEFD1A7}"/>
              </a:ext>
            </a:extLst>
          </p:cNvPr>
          <p:cNvGraphicFramePr>
            <a:graphicFrameLocks noGrp="1"/>
          </p:cNvGraphicFramePr>
          <p:nvPr>
            <p:extLst>
              <p:ext uri="{D42A27DB-BD31-4B8C-83A1-F6EECF244321}">
                <p14:modId xmlns:p14="http://schemas.microsoft.com/office/powerpoint/2010/main" val="232966285"/>
              </p:ext>
            </p:extLst>
          </p:nvPr>
        </p:nvGraphicFramePr>
        <p:xfrm>
          <a:off x="1542715" y="764896"/>
          <a:ext cx="8128000" cy="5253519"/>
        </p:xfrm>
        <a:graphic>
          <a:graphicData uri="http://schemas.openxmlformats.org/drawingml/2006/table">
            <a:tbl>
              <a:tblPr firstRow="1" bandRow="1">
                <a:tableStyleId>{9DCAF9ED-07DC-4A11-8D7F-57B35C25682E}</a:tableStyleId>
              </a:tblPr>
              <a:tblGrid>
                <a:gridCol w="8128000">
                  <a:extLst>
                    <a:ext uri="{9D8B030D-6E8A-4147-A177-3AD203B41FA5}">
                      <a16:colId xmlns:a16="http://schemas.microsoft.com/office/drawing/2014/main" val="3260897392"/>
                    </a:ext>
                  </a:extLst>
                </a:gridCol>
              </a:tblGrid>
              <a:tr h="5253519">
                <a:tc>
                  <a:txBody>
                    <a:bodyPr/>
                    <a:lstStyle/>
                    <a:p>
                      <a:r>
                        <a:rPr lang="en-US" sz="1400" b="1" dirty="0">
                          <a:latin typeface="+mj-lt"/>
                        </a:rPr>
                        <a:t>APA References:</a:t>
                      </a:r>
                    </a:p>
                    <a:p>
                      <a:endParaRPr lang="en-US" sz="1400" b="1" dirty="0">
                        <a:latin typeface="+mj-lt"/>
                      </a:endParaRPr>
                    </a:p>
                    <a:p>
                      <a:r>
                        <a:rPr lang="en-US" sz="1400" dirty="0">
                          <a:latin typeface="+mj-lt"/>
                        </a:rPr>
                        <a:t>Amazon Web Services. (n.d.). </a:t>
                      </a:r>
                      <a:r>
                        <a:rPr lang="en-US" sz="1400" i="1" dirty="0">
                          <a:latin typeface="+mj-lt"/>
                        </a:rPr>
                        <a:t>Amazon Aurora documentation</a:t>
                      </a:r>
                      <a:r>
                        <a:rPr lang="en-US" sz="1400" dirty="0">
                          <a:latin typeface="+mj-lt"/>
                        </a:rPr>
                        <a:t>. AWS Documentation.</a:t>
                      </a:r>
                      <a:br>
                        <a:rPr lang="en-US" sz="1400" dirty="0">
                          <a:latin typeface="+mj-lt"/>
                        </a:rPr>
                      </a:br>
                      <a:r>
                        <a:rPr lang="en-US" sz="1400" dirty="0">
                          <a:latin typeface="+mj-lt"/>
                          <a:hlinkClick r:id="rId2"/>
                        </a:rPr>
                        <a:t>https://docs.aws.amazon.com/aurora/</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Amazon DynamoDB developer guide</a:t>
                      </a:r>
                      <a:r>
                        <a:rPr lang="en-US" sz="1400" dirty="0">
                          <a:latin typeface="+mj-lt"/>
                        </a:rPr>
                        <a:t>. AWS Documentation.</a:t>
                      </a:r>
                      <a:br>
                        <a:rPr lang="en-US" sz="1400" dirty="0">
                          <a:latin typeface="+mj-lt"/>
                        </a:rPr>
                      </a:br>
                      <a:r>
                        <a:rPr lang="en-US" sz="1400" dirty="0">
                          <a:latin typeface="+mj-lt"/>
                          <a:hlinkClick r:id="rId3"/>
                        </a:rPr>
                        <a:t>https://docs.aws.amazon.com/amazondynamodb/latest/developerguide/Welcome.html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Managing Amazon RDS backups</a:t>
                      </a:r>
                      <a:r>
                        <a:rPr lang="en-US" sz="1400" dirty="0">
                          <a:latin typeface="+mj-lt"/>
                        </a:rPr>
                        <a:t>. AWS Documentation.</a:t>
                      </a:r>
                      <a:br>
                        <a:rPr lang="en-US" sz="1400" dirty="0">
                          <a:latin typeface="+mj-lt"/>
                        </a:rPr>
                      </a:br>
                      <a:r>
                        <a:rPr lang="en-US" sz="1400" dirty="0">
                          <a:latin typeface="+mj-lt"/>
                          <a:hlinkClick r:id="rId4"/>
                        </a:rPr>
                        <a:t>https://docs.aws.amazon.com/AmazonRDS/latest/UserGuide/USER_WorkingWithAutomatedBackups.html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Best practices for securing your AWS environment</a:t>
                      </a:r>
                      <a:r>
                        <a:rPr lang="en-US" sz="1400" dirty="0">
                          <a:latin typeface="+mj-lt"/>
                        </a:rPr>
                        <a:t>. AWS Documentation.</a:t>
                      </a:r>
                      <a:br>
                        <a:rPr lang="en-US" sz="1400" dirty="0">
                          <a:latin typeface="+mj-lt"/>
                        </a:rPr>
                      </a:br>
                      <a:r>
                        <a:rPr lang="en-US" sz="1400" dirty="0">
                          <a:latin typeface="+mj-lt"/>
                        </a:rPr>
                        <a:t>https://docs.aws.amazon.com/wellarchitected/latest/security-pillar/security-pillar.html</a:t>
                      </a:r>
                    </a:p>
                    <a:p>
                      <a:endParaRPr lang="en-US" sz="1400" dirty="0">
                        <a:latin typeface="+mj-lt"/>
                      </a:endParaRPr>
                    </a:p>
                    <a:p>
                      <a:r>
                        <a:rPr lang="en-US" sz="1400" dirty="0">
                          <a:latin typeface="+mj-lt"/>
                        </a:rPr>
                        <a:t>Amazon Web Services. (n.d.). </a:t>
                      </a:r>
                      <a:r>
                        <a:rPr lang="en-US" sz="1400" i="1" dirty="0">
                          <a:latin typeface="+mj-lt"/>
                        </a:rPr>
                        <a:t>Amazon RDS security</a:t>
                      </a:r>
                      <a:r>
                        <a:rPr lang="en-US" sz="1400" dirty="0">
                          <a:latin typeface="+mj-lt"/>
                        </a:rPr>
                        <a:t>. AWS Documentation.</a:t>
                      </a:r>
                      <a:br>
                        <a:rPr lang="en-US" sz="1400" dirty="0">
                          <a:latin typeface="+mj-lt"/>
                        </a:rPr>
                      </a:br>
                      <a:r>
                        <a:rPr lang="en-US" sz="1400" dirty="0">
                          <a:latin typeface="+mj-lt"/>
                          <a:hlinkClick r:id="rId5"/>
                        </a:rPr>
                        <a:t>https://docs.aws.amazon.com/AmazonRDS/latest/UserGuide/UsingWithRDS.html</a:t>
                      </a:r>
                      <a:endParaRPr lang="en-US" sz="1400" dirty="0">
                        <a:latin typeface="+mj-lt"/>
                      </a:endParaRPr>
                    </a:p>
                    <a:p>
                      <a:endParaRPr lang="en-US" sz="1400" dirty="0">
                        <a:latin typeface="+mj-lt"/>
                      </a:endParaRPr>
                    </a:p>
                    <a:p>
                      <a:r>
                        <a:rPr lang="en-US" sz="1400" dirty="0">
                          <a:latin typeface="+mj-lt"/>
                        </a:rPr>
                        <a:t>Amazon Web Services. (n.d.). </a:t>
                      </a:r>
                      <a:r>
                        <a:rPr lang="en-US" sz="1400" i="1" dirty="0">
                          <a:latin typeface="+mj-lt"/>
                        </a:rPr>
                        <a:t>Point-in-time recovery for DynamoDB</a:t>
                      </a:r>
                      <a:r>
                        <a:rPr lang="en-US" sz="1400" dirty="0">
                          <a:latin typeface="+mj-lt"/>
                        </a:rPr>
                        <a:t>. AWS Documentation.</a:t>
                      </a:r>
                      <a:br>
                        <a:rPr lang="en-US" sz="1400" dirty="0">
                          <a:latin typeface="+mj-lt"/>
                        </a:rPr>
                      </a:br>
                      <a:r>
                        <a:rPr lang="en-US" sz="1400" dirty="0">
                          <a:latin typeface="+mj-lt"/>
                        </a:rPr>
                        <a:t>https://docs.aws.amazon.com/amazondynamodb/latest/developerguide/PointInTimeRecovery.html</a:t>
                      </a:r>
                    </a:p>
                    <a:p>
                      <a:endParaRPr lang="en-US" sz="1400" dirty="0">
                        <a:latin typeface="+mj-lt"/>
                      </a:endParaRPr>
                    </a:p>
                  </a:txBody>
                  <a:tcPr/>
                </a:tc>
                <a:extLst>
                  <a:ext uri="{0D108BD9-81ED-4DB2-BD59-A6C34878D82A}">
                    <a16:rowId xmlns:a16="http://schemas.microsoft.com/office/drawing/2014/main" val="235985137"/>
                  </a:ext>
                </a:extLst>
              </a:tr>
            </a:tbl>
          </a:graphicData>
        </a:graphic>
      </p:graphicFrame>
    </p:spTree>
    <p:extLst>
      <p:ext uri="{BB962C8B-B14F-4D97-AF65-F5344CB8AC3E}">
        <p14:creationId xmlns:p14="http://schemas.microsoft.com/office/powerpoint/2010/main" val="2743828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1D62-84AF-D416-F2D7-7473733B49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A40971-1482-5312-856D-E151278356DD}"/>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7" name="TextBox 6">
            <a:extLst>
              <a:ext uri="{FF2B5EF4-FFF2-40B4-BE49-F238E27FC236}">
                <a16:creationId xmlns:a16="http://schemas.microsoft.com/office/drawing/2014/main" id="{D9112008-04CF-2DC8-95D9-E4DD461EECA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graphicFrame>
        <p:nvGraphicFramePr>
          <p:cNvPr id="2" name="Table 1">
            <a:extLst>
              <a:ext uri="{FF2B5EF4-FFF2-40B4-BE49-F238E27FC236}">
                <a16:creationId xmlns:a16="http://schemas.microsoft.com/office/drawing/2014/main" id="{BC499789-D014-800B-CDDD-5A5625127958}"/>
              </a:ext>
            </a:extLst>
          </p:cNvPr>
          <p:cNvGraphicFramePr>
            <a:graphicFrameLocks noGrp="1"/>
          </p:cNvGraphicFramePr>
          <p:nvPr>
            <p:extLst>
              <p:ext uri="{D42A27DB-BD31-4B8C-83A1-F6EECF244321}">
                <p14:modId xmlns:p14="http://schemas.microsoft.com/office/powerpoint/2010/main" val="4248007859"/>
              </p:ext>
            </p:extLst>
          </p:nvPr>
        </p:nvGraphicFramePr>
        <p:xfrm>
          <a:off x="1892069" y="1599451"/>
          <a:ext cx="8127999" cy="5083347"/>
        </p:xfrm>
        <a:graphic>
          <a:graphicData uri="http://schemas.openxmlformats.org/drawingml/2006/table">
            <a:tbl>
              <a:tblPr firstRow="1" bandRow="1">
                <a:tableStyleId>{9DCAF9ED-07DC-4A11-8D7F-57B35C25682E}</a:tableStyleId>
              </a:tblPr>
              <a:tblGrid>
                <a:gridCol w="2709333">
                  <a:extLst>
                    <a:ext uri="{9D8B030D-6E8A-4147-A177-3AD203B41FA5}">
                      <a16:colId xmlns:a16="http://schemas.microsoft.com/office/drawing/2014/main" val="1799458842"/>
                    </a:ext>
                  </a:extLst>
                </a:gridCol>
                <a:gridCol w="2709333">
                  <a:extLst>
                    <a:ext uri="{9D8B030D-6E8A-4147-A177-3AD203B41FA5}">
                      <a16:colId xmlns:a16="http://schemas.microsoft.com/office/drawing/2014/main" val="3948743729"/>
                    </a:ext>
                  </a:extLst>
                </a:gridCol>
                <a:gridCol w="2709333">
                  <a:extLst>
                    <a:ext uri="{9D8B030D-6E8A-4147-A177-3AD203B41FA5}">
                      <a16:colId xmlns:a16="http://schemas.microsoft.com/office/drawing/2014/main" val="3934164780"/>
                    </a:ext>
                  </a:extLst>
                </a:gridCol>
              </a:tblGrid>
              <a:tr h="724707">
                <a:tc>
                  <a:txBody>
                    <a:bodyPr/>
                    <a:lstStyle/>
                    <a:p>
                      <a:pPr algn="ctr"/>
                      <a:r>
                        <a:rPr lang="en-US" sz="1600" dirty="0"/>
                        <a:t>Entity</a:t>
                      </a:r>
                    </a:p>
                  </a:txBody>
                  <a:tcPr anchor="ctr"/>
                </a:tc>
                <a:tc>
                  <a:txBody>
                    <a:bodyPr/>
                    <a:lstStyle/>
                    <a:p>
                      <a:pPr algn="ctr"/>
                      <a:r>
                        <a:rPr lang="en-US" sz="1600" dirty="0"/>
                        <a:t>Description</a:t>
                      </a:r>
                    </a:p>
                  </a:txBody>
                  <a:tcPr anchor="ctr"/>
                </a:tc>
                <a:tc>
                  <a:txBody>
                    <a:bodyPr/>
                    <a:lstStyle/>
                    <a:p>
                      <a:pPr algn="ctr"/>
                      <a:r>
                        <a:rPr lang="en-US" sz="1600"/>
                        <a:t>Related Entities (Relationship Description)</a:t>
                      </a:r>
                    </a:p>
                  </a:txBody>
                  <a:tcPr anchor="ctr"/>
                </a:tc>
                <a:extLst>
                  <a:ext uri="{0D108BD9-81ED-4DB2-BD59-A6C34878D82A}">
                    <a16:rowId xmlns:a16="http://schemas.microsoft.com/office/drawing/2014/main" val="3280293015"/>
                  </a:ext>
                </a:extLst>
              </a:tr>
              <a:tr h="783909">
                <a:tc>
                  <a:txBody>
                    <a:bodyPr/>
                    <a:lstStyle/>
                    <a:p>
                      <a:pPr algn="ctr"/>
                      <a:r>
                        <a:rPr lang="en-US" sz="1600" b="1" dirty="0"/>
                        <a:t>Patient</a:t>
                      </a:r>
                      <a:endParaRPr lang="en-US" sz="1600" dirty="0"/>
                    </a:p>
                  </a:txBody>
                  <a:tcPr anchor="ctr"/>
                </a:tc>
                <a:tc>
                  <a:txBody>
                    <a:bodyPr/>
                    <a:lstStyle/>
                    <a:p>
                      <a:pPr algn="ctr"/>
                      <a:r>
                        <a:rPr lang="en-US" sz="1600" dirty="0"/>
                        <a:t>Stores personal, contact, and demographic details of patients.</a:t>
                      </a:r>
                    </a:p>
                  </a:txBody>
                  <a:tcPr anchor="ctr"/>
                </a:tc>
                <a:tc>
                  <a:txBody>
                    <a:bodyPr/>
                    <a:lstStyle/>
                    <a:p>
                      <a:pPr algn="ctr"/>
                      <a:r>
                        <a:rPr lang="en-US" sz="1600"/>
                        <a:t>Has many </a:t>
                      </a:r>
                      <a:r>
                        <a:rPr lang="en-US" sz="1600" b="1"/>
                        <a:t>Appointments</a:t>
                      </a:r>
                      <a:r>
                        <a:rPr lang="en-US" sz="1600"/>
                        <a:t>, Receives </a:t>
                      </a:r>
                      <a:r>
                        <a:rPr lang="en-US" sz="1600" b="1"/>
                        <a:t>Prescriptions</a:t>
                      </a:r>
                      <a:r>
                        <a:rPr lang="en-US" sz="1600"/>
                        <a:t>, Gets </a:t>
                      </a:r>
                      <a:r>
                        <a:rPr lang="en-US" sz="1600" b="1"/>
                        <a:t>Bills</a:t>
                      </a:r>
                      <a:endParaRPr lang="en-US" sz="1600"/>
                    </a:p>
                  </a:txBody>
                  <a:tcPr anchor="ctr"/>
                </a:tc>
                <a:extLst>
                  <a:ext uri="{0D108BD9-81ED-4DB2-BD59-A6C34878D82A}">
                    <a16:rowId xmlns:a16="http://schemas.microsoft.com/office/drawing/2014/main" val="3877348620"/>
                  </a:ext>
                </a:extLst>
              </a:tr>
              <a:tr h="783909">
                <a:tc>
                  <a:txBody>
                    <a:bodyPr/>
                    <a:lstStyle/>
                    <a:p>
                      <a:pPr algn="ctr"/>
                      <a:r>
                        <a:rPr lang="en-US" sz="1600" b="1"/>
                        <a:t>Doctor</a:t>
                      </a:r>
                      <a:endParaRPr lang="en-US" sz="1600"/>
                    </a:p>
                  </a:txBody>
                  <a:tcPr anchor="ctr"/>
                </a:tc>
                <a:tc>
                  <a:txBody>
                    <a:bodyPr/>
                    <a:lstStyle/>
                    <a:p>
                      <a:pPr algn="ctr"/>
                      <a:r>
                        <a:rPr lang="en-US" sz="1600" dirty="0"/>
                        <a:t>Contains details like name, specialization, and availability.</a:t>
                      </a:r>
                    </a:p>
                  </a:txBody>
                  <a:tcPr anchor="ctr"/>
                </a:tc>
                <a:tc>
                  <a:txBody>
                    <a:bodyPr/>
                    <a:lstStyle/>
                    <a:p>
                      <a:pPr algn="ctr"/>
                      <a:r>
                        <a:rPr lang="en-US" sz="1600"/>
                        <a:t>Conducts many </a:t>
                      </a:r>
                      <a:r>
                        <a:rPr lang="en-US" sz="1600" b="1"/>
                        <a:t>Appointments</a:t>
                      </a:r>
                      <a:r>
                        <a:rPr lang="en-US" sz="1600"/>
                        <a:t>, Issues </a:t>
                      </a:r>
                      <a:r>
                        <a:rPr lang="en-US" sz="1600" b="1"/>
                        <a:t>Prescriptions</a:t>
                      </a:r>
                      <a:endParaRPr lang="en-US" sz="1600"/>
                    </a:p>
                  </a:txBody>
                  <a:tcPr anchor="ctr"/>
                </a:tc>
                <a:extLst>
                  <a:ext uri="{0D108BD9-81ED-4DB2-BD59-A6C34878D82A}">
                    <a16:rowId xmlns:a16="http://schemas.microsoft.com/office/drawing/2014/main" val="796515332"/>
                  </a:ext>
                </a:extLst>
              </a:tr>
              <a:tr h="1016179">
                <a:tc>
                  <a:txBody>
                    <a:bodyPr/>
                    <a:lstStyle/>
                    <a:p>
                      <a:pPr algn="ctr"/>
                      <a:r>
                        <a:rPr lang="en-US" sz="1600" b="1"/>
                        <a:t>Appointment</a:t>
                      </a:r>
                      <a:endParaRPr lang="en-US" sz="1600"/>
                    </a:p>
                  </a:txBody>
                  <a:tcPr anchor="ctr"/>
                </a:tc>
                <a:tc>
                  <a:txBody>
                    <a:bodyPr/>
                    <a:lstStyle/>
                    <a:p>
                      <a:pPr algn="ctr"/>
                      <a:r>
                        <a:rPr lang="en-US" sz="1600"/>
                        <a:t>Represents a scheduled meeting between a patient and a doctor.</a:t>
                      </a:r>
                    </a:p>
                  </a:txBody>
                  <a:tcPr anchor="ctr"/>
                </a:tc>
                <a:tc>
                  <a:txBody>
                    <a:bodyPr/>
                    <a:lstStyle/>
                    <a:p>
                      <a:pPr algn="ctr"/>
                      <a:r>
                        <a:rPr lang="en-US" sz="1600"/>
                        <a:t>Belongs to one </a:t>
                      </a:r>
                      <a:r>
                        <a:rPr lang="en-US" sz="1600" b="1"/>
                        <a:t>Patient</a:t>
                      </a:r>
                      <a:r>
                        <a:rPr lang="en-US" sz="1600"/>
                        <a:t> and one </a:t>
                      </a:r>
                      <a:r>
                        <a:rPr lang="en-US" sz="1600" b="1"/>
                        <a:t>Doctor</a:t>
                      </a:r>
                      <a:r>
                        <a:rPr lang="en-US" sz="1600"/>
                        <a:t>, Generates one </a:t>
                      </a:r>
                      <a:r>
                        <a:rPr lang="en-US" sz="1600" b="1"/>
                        <a:t>Prescription</a:t>
                      </a:r>
                      <a:r>
                        <a:rPr lang="en-US" sz="1600"/>
                        <a:t> and one </a:t>
                      </a:r>
                      <a:r>
                        <a:rPr lang="en-US" sz="1600" b="1"/>
                        <a:t>Billing</a:t>
                      </a:r>
                      <a:r>
                        <a:rPr lang="en-US" sz="1600"/>
                        <a:t> record</a:t>
                      </a:r>
                    </a:p>
                  </a:txBody>
                  <a:tcPr anchor="ctr"/>
                </a:tc>
                <a:extLst>
                  <a:ext uri="{0D108BD9-81ED-4DB2-BD59-A6C34878D82A}">
                    <a16:rowId xmlns:a16="http://schemas.microsoft.com/office/drawing/2014/main" val="1466496009"/>
                  </a:ext>
                </a:extLst>
              </a:tr>
              <a:tr h="783909">
                <a:tc>
                  <a:txBody>
                    <a:bodyPr/>
                    <a:lstStyle/>
                    <a:p>
                      <a:pPr algn="ctr"/>
                      <a:r>
                        <a:rPr lang="en-US" sz="1600" b="1"/>
                        <a:t>Prescription</a:t>
                      </a:r>
                      <a:endParaRPr lang="en-US" sz="1600"/>
                    </a:p>
                  </a:txBody>
                  <a:tcPr anchor="ctr"/>
                </a:tc>
                <a:tc>
                  <a:txBody>
                    <a:bodyPr/>
                    <a:lstStyle/>
                    <a:p>
                      <a:pPr algn="ctr"/>
                      <a:r>
                        <a:rPr lang="en-US" sz="1600"/>
                        <a:t>Contains medication and dosage details for a patient after an appointment.</a:t>
                      </a:r>
                    </a:p>
                  </a:txBody>
                  <a:tcPr anchor="ctr"/>
                </a:tc>
                <a:tc>
                  <a:txBody>
                    <a:bodyPr/>
                    <a:lstStyle/>
                    <a:p>
                      <a:pPr algn="ctr"/>
                      <a:r>
                        <a:rPr lang="en-US" sz="1600"/>
                        <a:t>Linked to one </a:t>
                      </a:r>
                      <a:r>
                        <a:rPr lang="en-US" sz="1600" b="1"/>
                        <a:t>Appointment</a:t>
                      </a:r>
                      <a:r>
                        <a:rPr lang="en-US" sz="1600"/>
                        <a:t>, indirectly related to </a:t>
                      </a:r>
                      <a:r>
                        <a:rPr lang="en-US" sz="1600" b="1"/>
                        <a:t>Doctor</a:t>
                      </a:r>
                      <a:r>
                        <a:rPr lang="en-US" sz="1600"/>
                        <a:t> and </a:t>
                      </a:r>
                      <a:r>
                        <a:rPr lang="en-US" sz="1600" b="1"/>
                        <a:t>Patient</a:t>
                      </a:r>
                      <a:endParaRPr lang="en-US" sz="1600"/>
                    </a:p>
                  </a:txBody>
                  <a:tcPr anchor="ctr"/>
                </a:tc>
                <a:extLst>
                  <a:ext uri="{0D108BD9-81ED-4DB2-BD59-A6C34878D82A}">
                    <a16:rowId xmlns:a16="http://schemas.microsoft.com/office/drawing/2014/main" val="3702074600"/>
                  </a:ext>
                </a:extLst>
              </a:tr>
              <a:tr h="783909">
                <a:tc>
                  <a:txBody>
                    <a:bodyPr/>
                    <a:lstStyle/>
                    <a:p>
                      <a:pPr algn="ctr"/>
                      <a:r>
                        <a:rPr lang="en-US" sz="1600" b="1"/>
                        <a:t>Billing</a:t>
                      </a:r>
                      <a:endParaRPr lang="en-US" sz="1600"/>
                    </a:p>
                  </a:txBody>
                  <a:tcPr anchor="ctr"/>
                </a:tc>
                <a:tc>
                  <a:txBody>
                    <a:bodyPr/>
                    <a:lstStyle/>
                    <a:p>
                      <a:pPr algn="ctr"/>
                      <a:r>
                        <a:rPr lang="en-US" sz="1600"/>
                        <a:t>Tracks charges, payments, and statuses for appointments.</a:t>
                      </a:r>
                    </a:p>
                  </a:txBody>
                  <a:tcPr anchor="ctr"/>
                </a:tc>
                <a:tc>
                  <a:txBody>
                    <a:bodyPr/>
                    <a:lstStyle/>
                    <a:p>
                      <a:pPr algn="ctr"/>
                      <a:r>
                        <a:rPr lang="en-US" sz="1600" dirty="0"/>
                        <a:t>Linked to one </a:t>
                      </a:r>
                      <a:r>
                        <a:rPr lang="en-US" sz="1600" b="1" dirty="0"/>
                        <a:t>Appointment</a:t>
                      </a:r>
                      <a:r>
                        <a:rPr lang="en-US" sz="1600" dirty="0"/>
                        <a:t>, indirectly to </a:t>
                      </a:r>
                      <a:r>
                        <a:rPr lang="en-US" sz="1600" b="1" dirty="0"/>
                        <a:t>Patient</a:t>
                      </a:r>
                      <a:endParaRPr lang="en-US" sz="1600" dirty="0"/>
                    </a:p>
                  </a:txBody>
                  <a:tcPr anchor="ctr"/>
                </a:tc>
                <a:extLst>
                  <a:ext uri="{0D108BD9-81ED-4DB2-BD59-A6C34878D82A}">
                    <a16:rowId xmlns:a16="http://schemas.microsoft.com/office/drawing/2014/main" val="418664991"/>
                  </a:ext>
                </a:extLst>
              </a:tr>
            </a:tbl>
          </a:graphicData>
        </a:graphic>
      </p:graphicFrame>
      <p:sp>
        <p:nvSpPr>
          <p:cNvPr id="5" name="TextBox 4">
            <a:extLst>
              <a:ext uri="{FF2B5EF4-FFF2-40B4-BE49-F238E27FC236}">
                <a16:creationId xmlns:a16="http://schemas.microsoft.com/office/drawing/2014/main" id="{35F073CF-3B7C-4402-FAB9-9DD4F5A2BFD8}"/>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Business Definition Table</a:t>
            </a:r>
          </a:p>
        </p:txBody>
      </p:sp>
    </p:spTree>
    <p:extLst>
      <p:ext uri="{BB962C8B-B14F-4D97-AF65-F5344CB8AC3E}">
        <p14:creationId xmlns:p14="http://schemas.microsoft.com/office/powerpoint/2010/main" val="310130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9775-602A-1A7D-F9FA-71E27623A4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AA71CC-45AB-E53E-CA52-525CC08C912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F9385FA2-983F-CBDF-1DB3-135EE7D3E05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5569D2FB-7668-44D3-FF76-76EFE9F56A40}"/>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Relationship</a:t>
            </a:r>
          </a:p>
        </p:txBody>
      </p:sp>
      <p:graphicFrame>
        <p:nvGraphicFramePr>
          <p:cNvPr id="3" name="Table 2">
            <a:extLst>
              <a:ext uri="{FF2B5EF4-FFF2-40B4-BE49-F238E27FC236}">
                <a16:creationId xmlns:a16="http://schemas.microsoft.com/office/drawing/2014/main" id="{7D4F1C9B-670B-FCB0-FA52-CC2982299FFD}"/>
              </a:ext>
            </a:extLst>
          </p:cNvPr>
          <p:cNvGraphicFramePr>
            <a:graphicFrameLocks noGrp="1"/>
          </p:cNvGraphicFramePr>
          <p:nvPr>
            <p:extLst>
              <p:ext uri="{D42A27DB-BD31-4B8C-83A1-F6EECF244321}">
                <p14:modId xmlns:p14="http://schemas.microsoft.com/office/powerpoint/2010/main" val="4291812064"/>
              </p:ext>
            </p:extLst>
          </p:nvPr>
        </p:nvGraphicFramePr>
        <p:xfrm>
          <a:off x="2032000" y="1268305"/>
          <a:ext cx="8127999" cy="4866366"/>
        </p:xfrm>
        <a:graphic>
          <a:graphicData uri="http://schemas.openxmlformats.org/drawingml/2006/table">
            <a:tbl>
              <a:tblPr firstRow="1" bandRow="1">
                <a:tableStyleId>{9DCAF9ED-07DC-4A11-8D7F-57B35C25682E}</a:tableStyleId>
              </a:tblPr>
              <a:tblGrid>
                <a:gridCol w="2709333">
                  <a:extLst>
                    <a:ext uri="{9D8B030D-6E8A-4147-A177-3AD203B41FA5}">
                      <a16:colId xmlns:a16="http://schemas.microsoft.com/office/drawing/2014/main" val="2702336766"/>
                    </a:ext>
                  </a:extLst>
                </a:gridCol>
                <a:gridCol w="2709333">
                  <a:extLst>
                    <a:ext uri="{9D8B030D-6E8A-4147-A177-3AD203B41FA5}">
                      <a16:colId xmlns:a16="http://schemas.microsoft.com/office/drawing/2014/main" val="1269980126"/>
                    </a:ext>
                  </a:extLst>
                </a:gridCol>
                <a:gridCol w="2709333">
                  <a:extLst>
                    <a:ext uri="{9D8B030D-6E8A-4147-A177-3AD203B41FA5}">
                      <a16:colId xmlns:a16="http://schemas.microsoft.com/office/drawing/2014/main" val="297636541"/>
                    </a:ext>
                  </a:extLst>
                </a:gridCol>
              </a:tblGrid>
              <a:tr h="673901">
                <a:tc>
                  <a:txBody>
                    <a:bodyPr/>
                    <a:lstStyle/>
                    <a:p>
                      <a:pPr algn="ctr"/>
                      <a:r>
                        <a:rPr lang="en-US" sz="1600" dirty="0"/>
                        <a:t>Relationship</a:t>
                      </a:r>
                    </a:p>
                  </a:txBody>
                  <a:tcPr anchor="ctr"/>
                </a:tc>
                <a:tc>
                  <a:txBody>
                    <a:bodyPr/>
                    <a:lstStyle/>
                    <a:p>
                      <a:pPr algn="ctr"/>
                      <a:r>
                        <a:rPr lang="en-US" sz="1600"/>
                        <a:t>Cardinality</a:t>
                      </a:r>
                    </a:p>
                  </a:txBody>
                  <a:tcPr anchor="ctr"/>
                </a:tc>
                <a:tc>
                  <a:txBody>
                    <a:bodyPr/>
                    <a:lstStyle/>
                    <a:p>
                      <a:pPr algn="ctr"/>
                      <a:r>
                        <a:rPr lang="en-US" sz="1600"/>
                        <a:t>Explanation</a:t>
                      </a:r>
                    </a:p>
                  </a:txBody>
                  <a:tcPr anchor="ctr"/>
                </a:tc>
                <a:extLst>
                  <a:ext uri="{0D108BD9-81ED-4DB2-BD59-A6C34878D82A}">
                    <a16:rowId xmlns:a16="http://schemas.microsoft.com/office/drawing/2014/main" val="2852663769"/>
                  </a:ext>
                </a:extLst>
              </a:tr>
              <a:tr h="673901">
                <a:tc>
                  <a:txBody>
                    <a:bodyPr/>
                    <a:lstStyle/>
                    <a:p>
                      <a:pPr algn="ctr"/>
                      <a:r>
                        <a:rPr lang="en-US" sz="1600" dirty="0"/>
                        <a:t>Patient → Appointment</a:t>
                      </a:r>
                    </a:p>
                  </a:txBody>
                  <a:tcPr anchor="ctr"/>
                </a:tc>
                <a:tc>
                  <a:txBody>
                    <a:bodyPr/>
                    <a:lstStyle/>
                    <a:p>
                      <a:pPr algn="ctr"/>
                      <a:r>
                        <a:rPr lang="en-US" sz="1600"/>
                        <a:t>1:N</a:t>
                      </a:r>
                    </a:p>
                  </a:txBody>
                  <a:tcPr anchor="ctr"/>
                </a:tc>
                <a:tc>
                  <a:txBody>
                    <a:bodyPr/>
                    <a:lstStyle/>
                    <a:p>
                      <a:pPr algn="ctr"/>
                      <a:r>
                        <a:rPr lang="en-US" sz="1600"/>
                        <a:t>One patient can have many appointments</a:t>
                      </a:r>
                    </a:p>
                  </a:txBody>
                  <a:tcPr anchor="ctr"/>
                </a:tc>
                <a:extLst>
                  <a:ext uri="{0D108BD9-81ED-4DB2-BD59-A6C34878D82A}">
                    <a16:rowId xmlns:a16="http://schemas.microsoft.com/office/drawing/2014/main" val="1097143545"/>
                  </a:ext>
                </a:extLst>
              </a:tr>
              <a:tr h="673901">
                <a:tc>
                  <a:txBody>
                    <a:bodyPr/>
                    <a:lstStyle/>
                    <a:p>
                      <a:pPr algn="ctr"/>
                      <a:r>
                        <a:rPr lang="en-US" sz="1600"/>
                        <a:t>Doctor → Appointment</a:t>
                      </a:r>
                    </a:p>
                  </a:txBody>
                  <a:tcPr anchor="ctr"/>
                </a:tc>
                <a:tc>
                  <a:txBody>
                    <a:bodyPr/>
                    <a:lstStyle/>
                    <a:p>
                      <a:pPr algn="ctr"/>
                      <a:r>
                        <a:rPr lang="en-US" sz="1600"/>
                        <a:t>1:N</a:t>
                      </a:r>
                    </a:p>
                  </a:txBody>
                  <a:tcPr anchor="ctr"/>
                </a:tc>
                <a:tc>
                  <a:txBody>
                    <a:bodyPr/>
                    <a:lstStyle/>
                    <a:p>
                      <a:pPr algn="ctr"/>
                      <a:r>
                        <a:rPr lang="en-US" sz="1600"/>
                        <a:t>One doctor can conduct many appointments</a:t>
                      </a:r>
                    </a:p>
                  </a:txBody>
                  <a:tcPr anchor="ctr"/>
                </a:tc>
                <a:extLst>
                  <a:ext uri="{0D108BD9-81ED-4DB2-BD59-A6C34878D82A}">
                    <a16:rowId xmlns:a16="http://schemas.microsoft.com/office/drawing/2014/main" val="2197026711"/>
                  </a:ext>
                </a:extLst>
              </a:tr>
              <a:tr h="673901">
                <a:tc>
                  <a:txBody>
                    <a:bodyPr/>
                    <a:lstStyle/>
                    <a:p>
                      <a:pPr algn="ctr"/>
                      <a:r>
                        <a:rPr lang="en-US" sz="1600"/>
                        <a:t>Appointment → Prescription</a:t>
                      </a:r>
                    </a:p>
                  </a:txBody>
                  <a:tcPr anchor="ctr"/>
                </a:tc>
                <a:tc>
                  <a:txBody>
                    <a:bodyPr/>
                    <a:lstStyle/>
                    <a:p>
                      <a:pPr algn="ctr"/>
                      <a:r>
                        <a:rPr lang="en-US" sz="1600"/>
                        <a:t>1:1</a:t>
                      </a:r>
                    </a:p>
                  </a:txBody>
                  <a:tcPr anchor="ctr"/>
                </a:tc>
                <a:tc>
                  <a:txBody>
                    <a:bodyPr/>
                    <a:lstStyle/>
                    <a:p>
                      <a:pPr algn="ctr"/>
                      <a:r>
                        <a:rPr lang="en-US" sz="1600"/>
                        <a:t>Each appointment results in one prescription</a:t>
                      </a:r>
                    </a:p>
                  </a:txBody>
                  <a:tcPr anchor="ctr"/>
                </a:tc>
                <a:extLst>
                  <a:ext uri="{0D108BD9-81ED-4DB2-BD59-A6C34878D82A}">
                    <a16:rowId xmlns:a16="http://schemas.microsoft.com/office/drawing/2014/main" val="3574673018"/>
                  </a:ext>
                </a:extLst>
              </a:tr>
              <a:tr h="673901">
                <a:tc>
                  <a:txBody>
                    <a:bodyPr/>
                    <a:lstStyle/>
                    <a:p>
                      <a:pPr algn="ctr"/>
                      <a:r>
                        <a:rPr lang="en-US" sz="1600"/>
                        <a:t>Appointment → Billing</a:t>
                      </a:r>
                    </a:p>
                  </a:txBody>
                  <a:tcPr anchor="ctr"/>
                </a:tc>
                <a:tc>
                  <a:txBody>
                    <a:bodyPr/>
                    <a:lstStyle/>
                    <a:p>
                      <a:pPr algn="ctr"/>
                      <a:r>
                        <a:rPr lang="en-US" sz="1600"/>
                        <a:t>1:1</a:t>
                      </a:r>
                    </a:p>
                  </a:txBody>
                  <a:tcPr anchor="ctr"/>
                </a:tc>
                <a:tc>
                  <a:txBody>
                    <a:bodyPr/>
                    <a:lstStyle/>
                    <a:p>
                      <a:pPr algn="ctr"/>
                      <a:r>
                        <a:rPr lang="en-US" sz="1600"/>
                        <a:t>Each appointment generates one billing record</a:t>
                      </a:r>
                    </a:p>
                  </a:txBody>
                  <a:tcPr anchor="ctr"/>
                </a:tc>
                <a:extLst>
                  <a:ext uri="{0D108BD9-81ED-4DB2-BD59-A6C34878D82A}">
                    <a16:rowId xmlns:a16="http://schemas.microsoft.com/office/drawing/2014/main" val="4074471576"/>
                  </a:ext>
                </a:extLst>
              </a:tr>
              <a:tr h="706706">
                <a:tc>
                  <a:txBody>
                    <a:bodyPr/>
                    <a:lstStyle/>
                    <a:p>
                      <a:pPr algn="ctr"/>
                      <a:r>
                        <a:rPr lang="en-US" sz="1600"/>
                        <a:t>Doctor → Prescription (via Appointment)</a:t>
                      </a:r>
                    </a:p>
                  </a:txBody>
                  <a:tcPr anchor="ctr"/>
                </a:tc>
                <a:tc>
                  <a:txBody>
                    <a:bodyPr/>
                    <a:lstStyle/>
                    <a:p>
                      <a:pPr algn="ctr"/>
                      <a:r>
                        <a:rPr lang="en-US" sz="1600" dirty="0"/>
                        <a:t>1:N (indirect)</a:t>
                      </a:r>
                    </a:p>
                  </a:txBody>
                  <a:tcPr anchor="ctr"/>
                </a:tc>
                <a:tc>
                  <a:txBody>
                    <a:bodyPr/>
                    <a:lstStyle/>
                    <a:p>
                      <a:pPr algn="ctr"/>
                      <a:r>
                        <a:rPr lang="en-US" sz="1600"/>
                        <a:t>A doctor can issue multiple prescriptions through appointments</a:t>
                      </a:r>
                    </a:p>
                  </a:txBody>
                  <a:tcPr anchor="ctr"/>
                </a:tc>
                <a:extLst>
                  <a:ext uri="{0D108BD9-81ED-4DB2-BD59-A6C34878D82A}">
                    <a16:rowId xmlns:a16="http://schemas.microsoft.com/office/drawing/2014/main" val="565686717"/>
                  </a:ext>
                </a:extLst>
              </a:tr>
              <a:tr h="673901">
                <a:tc>
                  <a:txBody>
                    <a:bodyPr/>
                    <a:lstStyle/>
                    <a:p>
                      <a:pPr algn="ctr"/>
                      <a:r>
                        <a:rPr lang="en-US" sz="1600"/>
                        <a:t>Patient → Billing (via Appointment)</a:t>
                      </a:r>
                    </a:p>
                  </a:txBody>
                  <a:tcPr anchor="ctr"/>
                </a:tc>
                <a:tc>
                  <a:txBody>
                    <a:bodyPr/>
                    <a:lstStyle/>
                    <a:p>
                      <a:pPr algn="ctr"/>
                      <a:r>
                        <a:rPr lang="en-US" sz="1600" dirty="0"/>
                        <a:t>1:N (indirect)</a:t>
                      </a:r>
                    </a:p>
                  </a:txBody>
                  <a:tcPr anchor="ctr"/>
                </a:tc>
                <a:tc>
                  <a:txBody>
                    <a:bodyPr/>
                    <a:lstStyle/>
                    <a:p>
                      <a:pPr algn="ctr"/>
                      <a:r>
                        <a:rPr lang="en-US" sz="1600" dirty="0"/>
                        <a:t>A patient can have multiple bills through appointments</a:t>
                      </a:r>
                    </a:p>
                  </a:txBody>
                  <a:tcPr anchor="ctr"/>
                </a:tc>
                <a:extLst>
                  <a:ext uri="{0D108BD9-81ED-4DB2-BD59-A6C34878D82A}">
                    <a16:rowId xmlns:a16="http://schemas.microsoft.com/office/drawing/2014/main" val="420883405"/>
                  </a:ext>
                </a:extLst>
              </a:tr>
            </a:tbl>
          </a:graphicData>
        </a:graphic>
      </p:graphicFrame>
    </p:spTree>
    <p:extLst>
      <p:ext uri="{BB962C8B-B14F-4D97-AF65-F5344CB8AC3E}">
        <p14:creationId xmlns:p14="http://schemas.microsoft.com/office/powerpoint/2010/main" val="3758821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32617-1E97-6F16-1D58-66197BD61E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FF3E5B-46D5-A27E-F985-60D49DCFAC86}"/>
              </a:ext>
            </a:extLst>
          </p:cNvPr>
          <p:cNvSpPr>
            <a:spLocks noGrp="1"/>
          </p:cNvSpPr>
          <p:nvPr>
            <p:ph type="sldNum" sz="quarter" idx="12"/>
          </p:nvPr>
        </p:nvSpPr>
        <p:spPr/>
        <p:txBody>
          <a:bodyPr/>
          <a:lstStyle/>
          <a:p>
            <a:fld id="{69E57DC2-970A-4B3E-BB1C-7A09969E49DF}" type="slidenum">
              <a:rPr lang="en-US" smtClean="0"/>
              <a:t>5</a:t>
            </a:fld>
            <a:endParaRPr lang="en-US" dirty="0"/>
          </a:p>
        </p:txBody>
      </p:sp>
      <p:sp>
        <p:nvSpPr>
          <p:cNvPr id="7" name="TextBox 6">
            <a:extLst>
              <a:ext uri="{FF2B5EF4-FFF2-40B4-BE49-F238E27FC236}">
                <a16:creationId xmlns:a16="http://schemas.microsoft.com/office/drawing/2014/main" id="{3EBB8BF8-18EC-1694-6BDB-0D566F3BC3DE}"/>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CD8E7246-4BE7-83DC-BF5E-CDE3577C5133}"/>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Entity and Attributes</a:t>
            </a:r>
          </a:p>
        </p:txBody>
      </p:sp>
      <p:graphicFrame>
        <p:nvGraphicFramePr>
          <p:cNvPr id="2" name="Table 1">
            <a:extLst>
              <a:ext uri="{FF2B5EF4-FFF2-40B4-BE49-F238E27FC236}">
                <a16:creationId xmlns:a16="http://schemas.microsoft.com/office/drawing/2014/main" id="{D710F3D3-AF39-7F0B-B452-BD1528735635}"/>
              </a:ext>
            </a:extLst>
          </p:cNvPr>
          <p:cNvGraphicFramePr>
            <a:graphicFrameLocks noGrp="1"/>
          </p:cNvGraphicFramePr>
          <p:nvPr>
            <p:extLst>
              <p:ext uri="{D42A27DB-BD31-4B8C-83A1-F6EECF244321}">
                <p14:modId xmlns:p14="http://schemas.microsoft.com/office/powerpoint/2010/main" val="1964567304"/>
              </p:ext>
            </p:extLst>
          </p:nvPr>
        </p:nvGraphicFramePr>
        <p:xfrm>
          <a:off x="2032000" y="1571104"/>
          <a:ext cx="8128000" cy="4024563"/>
        </p:xfrm>
        <a:graphic>
          <a:graphicData uri="http://schemas.openxmlformats.org/drawingml/2006/table">
            <a:tbl>
              <a:tblPr firstRow="1" bandRow="1">
                <a:tableStyleId>{9DCAF9ED-07DC-4A11-8D7F-57B35C25682E}</a:tableStyleId>
              </a:tblPr>
              <a:tblGrid>
                <a:gridCol w="3795222">
                  <a:extLst>
                    <a:ext uri="{9D8B030D-6E8A-4147-A177-3AD203B41FA5}">
                      <a16:colId xmlns:a16="http://schemas.microsoft.com/office/drawing/2014/main" val="3639170407"/>
                    </a:ext>
                  </a:extLst>
                </a:gridCol>
                <a:gridCol w="4332778">
                  <a:extLst>
                    <a:ext uri="{9D8B030D-6E8A-4147-A177-3AD203B41FA5}">
                      <a16:colId xmlns:a16="http://schemas.microsoft.com/office/drawing/2014/main" val="1437742012"/>
                    </a:ext>
                  </a:extLst>
                </a:gridCol>
              </a:tblGrid>
              <a:tr h="670577">
                <a:tc>
                  <a:txBody>
                    <a:bodyPr/>
                    <a:lstStyle/>
                    <a:p>
                      <a:pPr algn="ctr"/>
                      <a:r>
                        <a:rPr lang="en-US" sz="1400" b="1" dirty="0"/>
                        <a:t>Entity</a:t>
                      </a:r>
                      <a:endParaRPr lang="en-US" sz="1400" dirty="0"/>
                    </a:p>
                  </a:txBody>
                  <a:tcPr anchor="ctr"/>
                </a:tc>
                <a:tc>
                  <a:txBody>
                    <a:bodyPr/>
                    <a:lstStyle/>
                    <a:p>
                      <a:pPr algn="ctr"/>
                      <a:r>
                        <a:rPr lang="en-US" sz="1400" b="1"/>
                        <a:t>Attributes</a:t>
                      </a:r>
                      <a:endParaRPr lang="en-US" sz="1400"/>
                    </a:p>
                  </a:txBody>
                  <a:tcPr anchor="ctr"/>
                </a:tc>
                <a:extLst>
                  <a:ext uri="{0D108BD9-81ED-4DB2-BD59-A6C34878D82A}">
                    <a16:rowId xmlns:a16="http://schemas.microsoft.com/office/drawing/2014/main" val="2027475682"/>
                  </a:ext>
                </a:extLst>
              </a:tr>
              <a:tr h="670577">
                <a:tc>
                  <a:txBody>
                    <a:bodyPr/>
                    <a:lstStyle/>
                    <a:p>
                      <a:pPr algn="ctr"/>
                      <a:r>
                        <a:rPr lang="en-US" sz="1400" b="1"/>
                        <a:t>Patient</a:t>
                      </a:r>
                      <a:endParaRPr lang="en-US" sz="1400"/>
                    </a:p>
                  </a:txBody>
                  <a:tcPr anchor="ctr"/>
                </a:tc>
                <a:tc>
                  <a:txBody>
                    <a:bodyPr/>
                    <a:lstStyle/>
                    <a:p>
                      <a:pPr algn="ctr"/>
                      <a:r>
                        <a:rPr lang="en-US" sz="1400"/>
                        <a:t>PatientID (PK), FirstName, LastName, DateOfBirth, Gender, PhoneNumber, Email, Address</a:t>
                      </a:r>
                    </a:p>
                  </a:txBody>
                  <a:tcPr anchor="ctr"/>
                </a:tc>
                <a:extLst>
                  <a:ext uri="{0D108BD9-81ED-4DB2-BD59-A6C34878D82A}">
                    <a16:rowId xmlns:a16="http://schemas.microsoft.com/office/drawing/2014/main" val="2492294697"/>
                  </a:ext>
                </a:extLst>
              </a:tr>
              <a:tr h="670944">
                <a:tc>
                  <a:txBody>
                    <a:bodyPr/>
                    <a:lstStyle/>
                    <a:p>
                      <a:pPr algn="ctr"/>
                      <a:r>
                        <a:rPr lang="en-US" sz="1400" b="1"/>
                        <a:t>Doctor</a:t>
                      </a:r>
                      <a:endParaRPr lang="en-US" sz="1400"/>
                    </a:p>
                  </a:txBody>
                  <a:tcPr anchor="ctr"/>
                </a:tc>
                <a:tc>
                  <a:txBody>
                    <a:bodyPr/>
                    <a:lstStyle/>
                    <a:p>
                      <a:pPr algn="ctr"/>
                      <a:r>
                        <a:rPr lang="en-US" sz="1400" dirty="0" err="1"/>
                        <a:t>DoctorID</a:t>
                      </a:r>
                      <a:r>
                        <a:rPr lang="en-US" sz="1400" dirty="0"/>
                        <a:t> (PK), FirstName, LastName, Specialization, </a:t>
                      </a:r>
                      <a:r>
                        <a:rPr lang="en-US" sz="1400" dirty="0" err="1"/>
                        <a:t>PhoneNumber</a:t>
                      </a:r>
                      <a:r>
                        <a:rPr lang="en-US" sz="1400" dirty="0"/>
                        <a:t>, Email, </a:t>
                      </a:r>
                      <a:r>
                        <a:rPr lang="en-US" sz="1400" dirty="0" err="1"/>
                        <a:t>AvailabilityStatus</a:t>
                      </a:r>
                      <a:endParaRPr lang="en-US" sz="1400" dirty="0"/>
                    </a:p>
                  </a:txBody>
                  <a:tcPr anchor="ctr"/>
                </a:tc>
                <a:extLst>
                  <a:ext uri="{0D108BD9-81ED-4DB2-BD59-A6C34878D82A}">
                    <a16:rowId xmlns:a16="http://schemas.microsoft.com/office/drawing/2014/main" val="2852694580"/>
                  </a:ext>
                </a:extLst>
              </a:tr>
              <a:tr h="670944">
                <a:tc>
                  <a:txBody>
                    <a:bodyPr/>
                    <a:lstStyle/>
                    <a:p>
                      <a:pPr algn="ctr"/>
                      <a:r>
                        <a:rPr lang="en-US" sz="1400" b="1"/>
                        <a:t>Appointment</a:t>
                      </a:r>
                      <a:endParaRPr lang="en-US" sz="1400"/>
                    </a:p>
                  </a:txBody>
                  <a:tcPr anchor="ctr"/>
                </a:tc>
                <a:tc>
                  <a:txBody>
                    <a:bodyPr/>
                    <a:lstStyle/>
                    <a:p>
                      <a:pPr algn="ctr"/>
                      <a:r>
                        <a:rPr lang="en-US" sz="1400"/>
                        <a:t>AppointmentID (PK), PatientID (FK), DoctorID (FK), AppointmentDate, AppointmentTime, Reason, Status</a:t>
                      </a:r>
                    </a:p>
                  </a:txBody>
                  <a:tcPr anchor="ctr"/>
                </a:tc>
                <a:extLst>
                  <a:ext uri="{0D108BD9-81ED-4DB2-BD59-A6C34878D82A}">
                    <a16:rowId xmlns:a16="http://schemas.microsoft.com/office/drawing/2014/main" val="3330410002"/>
                  </a:ext>
                </a:extLst>
              </a:tr>
              <a:tr h="670944">
                <a:tc>
                  <a:txBody>
                    <a:bodyPr/>
                    <a:lstStyle/>
                    <a:p>
                      <a:pPr algn="ctr"/>
                      <a:r>
                        <a:rPr lang="en-US" sz="1400" b="1"/>
                        <a:t>Prescription</a:t>
                      </a:r>
                      <a:endParaRPr lang="en-US" sz="1400"/>
                    </a:p>
                  </a:txBody>
                  <a:tcPr anchor="ctr"/>
                </a:tc>
                <a:tc>
                  <a:txBody>
                    <a:bodyPr/>
                    <a:lstStyle/>
                    <a:p>
                      <a:pPr algn="ctr"/>
                      <a:r>
                        <a:rPr lang="en-US" sz="1400"/>
                        <a:t>PrescriptionID (PK), AppointmentID (FK), MedicationName, Dosage, Frequency, Duration, Notes</a:t>
                      </a:r>
                    </a:p>
                  </a:txBody>
                  <a:tcPr anchor="ctr"/>
                </a:tc>
                <a:extLst>
                  <a:ext uri="{0D108BD9-81ED-4DB2-BD59-A6C34878D82A}">
                    <a16:rowId xmlns:a16="http://schemas.microsoft.com/office/drawing/2014/main" val="4035542314"/>
                  </a:ext>
                </a:extLst>
              </a:tr>
              <a:tr h="670577">
                <a:tc>
                  <a:txBody>
                    <a:bodyPr/>
                    <a:lstStyle/>
                    <a:p>
                      <a:pPr algn="ctr"/>
                      <a:r>
                        <a:rPr lang="en-US" sz="1400" b="1"/>
                        <a:t>Billing</a:t>
                      </a:r>
                      <a:endParaRPr lang="en-US" sz="1400"/>
                    </a:p>
                  </a:txBody>
                  <a:tcPr anchor="ctr"/>
                </a:tc>
                <a:tc>
                  <a:txBody>
                    <a:bodyPr/>
                    <a:lstStyle/>
                    <a:p>
                      <a:pPr algn="ctr"/>
                      <a:r>
                        <a:rPr lang="en-US" sz="1400" dirty="0" err="1"/>
                        <a:t>BillingID</a:t>
                      </a:r>
                      <a:r>
                        <a:rPr lang="en-US" sz="1400" dirty="0"/>
                        <a:t> (PK), </a:t>
                      </a:r>
                      <a:r>
                        <a:rPr lang="en-US" sz="1400" dirty="0" err="1"/>
                        <a:t>AppointmentID</a:t>
                      </a:r>
                      <a:r>
                        <a:rPr lang="en-US" sz="1400" dirty="0"/>
                        <a:t> (FK), Amount, </a:t>
                      </a:r>
                      <a:r>
                        <a:rPr lang="en-US" sz="1400" dirty="0" err="1"/>
                        <a:t>PaymentStatus</a:t>
                      </a:r>
                      <a:r>
                        <a:rPr lang="en-US" sz="1400" dirty="0"/>
                        <a:t>, </a:t>
                      </a:r>
                      <a:r>
                        <a:rPr lang="en-US" sz="1400" dirty="0" err="1"/>
                        <a:t>PaymentMethod</a:t>
                      </a:r>
                      <a:r>
                        <a:rPr lang="en-US" sz="1400" dirty="0"/>
                        <a:t>, </a:t>
                      </a:r>
                      <a:r>
                        <a:rPr lang="en-US" sz="1400" dirty="0" err="1"/>
                        <a:t>BillingDate</a:t>
                      </a:r>
                      <a:endParaRPr lang="en-US" sz="1400" dirty="0"/>
                    </a:p>
                  </a:txBody>
                  <a:tcPr anchor="ctr"/>
                </a:tc>
                <a:extLst>
                  <a:ext uri="{0D108BD9-81ED-4DB2-BD59-A6C34878D82A}">
                    <a16:rowId xmlns:a16="http://schemas.microsoft.com/office/drawing/2014/main" val="255849981"/>
                  </a:ext>
                </a:extLst>
              </a:tr>
            </a:tbl>
          </a:graphicData>
        </a:graphic>
      </p:graphicFrame>
    </p:spTree>
    <p:extLst>
      <p:ext uri="{BB962C8B-B14F-4D97-AF65-F5344CB8AC3E}">
        <p14:creationId xmlns:p14="http://schemas.microsoft.com/office/powerpoint/2010/main" val="412655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0332-39EB-64B8-21DA-CB38B6E4A7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0A7233-0692-4F2C-D242-B93ACC48FD4B}"/>
              </a:ext>
            </a:extLst>
          </p:cNvPr>
          <p:cNvSpPr>
            <a:spLocks noGrp="1"/>
          </p:cNvSpPr>
          <p:nvPr>
            <p:ph type="sldNum" sz="quarter" idx="12"/>
          </p:nvPr>
        </p:nvSpPr>
        <p:spPr/>
        <p:txBody>
          <a:bodyPr/>
          <a:lstStyle/>
          <a:p>
            <a:fld id="{69E57DC2-970A-4B3E-BB1C-7A09969E49DF}" type="slidenum">
              <a:rPr lang="en-US" smtClean="0"/>
              <a:t>6</a:t>
            </a:fld>
            <a:endParaRPr lang="en-US" dirty="0"/>
          </a:p>
        </p:txBody>
      </p:sp>
      <p:sp>
        <p:nvSpPr>
          <p:cNvPr id="7" name="TextBox 6">
            <a:extLst>
              <a:ext uri="{FF2B5EF4-FFF2-40B4-BE49-F238E27FC236}">
                <a16:creationId xmlns:a16="http://schemas.microsoft.com/office/drawing/2014/main" id="{F2CD1404-2D87-379D-4473-760CDA1E63A5}"/>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dirty="0">
                <a:solidFill>
                  <a:prstClr val="white"/>
                </a:solidFill>
                <a:latin typeface="Posterama" panose="020B0504020200020000" pitchFamily="34" charset="0"/>
                <a:ea typeface="微软雅黑"/>
                <a:cs typeface="Posterama" panose="020B0504020200020000" pitchFamily="34" charset="0"/>
              </a:rPr>
              <a:t>Part 2 : Database Design</a:t>
            </a:r>
          </a:p>
        </p:txBody>
      </p:sp>
      <p:sp>
        <p:nvSpPr>
          <p:cNvPr id="5" name="TextBox 4">
            <a:extLst>
              <a:ext uri="{FF2B5EF4-FFF2-40B4-BE49-F238E27FC236}">
                <a16:creationId xmlns:a16="http://schemas.microsoft.com/office/drawing/2014/main" id="{79FEAF01-5091-F0CE-4B2C-9F1FD82F7275}"/>
              </a:ext>
            </a:extLst>
          </p:cNvPr>
          <p:cNvSpPr txBox="1"/>
          <p:nvPr/>
        </p:nvSpPr>
        <p:spPr>
          <a:xfrm>
            <a:off x="2360815" y="75645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Logical Model</a:t>
            </a:r>
          </a:p>
        </p:txBody>
      </p:sp>
      <p:pic>
        <p:nvPicPr>
          <p:cNvPr id="9" name="Picture 8" descr="A screenshot of a computer screen&#10;&#10;AI-generated content may be incorrect.">
            <a:extLst>
              <a:ext uri="{FF2B5EF4-FFF2-40B4-BE49-F238E27FC236}">
                <a16:creationId xmlns:a16="http://schemas.microsoft.com/office/drawing/2014/main" id="{B34382A0-90EC-FBDA-4CBE-4FFB3E843333}"/>
              </a:ext>
            </a:extLst>
          </p:cNvPr>
          <p:cNvPicPr>
            <a:picLocks noChangeAspect="1"/>
          </p:cNvPicPr>
          <p:nvPr/>
        </p:nvPicPr>
        <p:blipFill>
          <a:blip r:embed="rId2"/>
          <a:stretch>
            <a:fillRect/>
          </a:stretch>
        </p:blipFill>
        <p:spPr>
          <a:xfrm>
            <a:off x="2942704" y="1288473"/>
            <a:ext cx="6292735" cy="5228705"/>
          </a:xfrm>
          <a:prstGeom prst="rect">
            <a:avLst/>
          </a:prstGeom>
        </p:spPr>
      </p:pic>
    </p:spTree>
    <p:extLst>
      <p:ext uri="{BB962C8B-B14F-4D97-AF65-F5344CB8AC3E}">
        <p14:creationId xmlns:p14="http://schemas.microsoft.com/office/powerpoint/2010/main" val="119624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F858-4CEB-D0C4-DB70-037D2CCFFC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B7E850-255A-423C-B626-21431587D103}"/>
              </a:ext>
            </a:extLst>
          </p:cNvPr>
          <p:cNvSpPr>
            <a:spLocks noGrp="1"/>
          </p:cNvSpPr>
          <p:nvPr>
            <p:ph type="sldNum" sz="quarter" idx="12"/>
          </p:nvPr>
        </p:nvSpPr>
        <p:spPr/>
        <p:txBody>
          <a:bodyPr/>
          <a:lstStyle/>
          <a:p>
            <a:fld id="{69E57DC2-970A-4B3E-BB1C-7A09969E49DF}" type="slidenum">
              <a:rPr lang="en-US" smtClean="0"/>
              <a:t>7</a:t>
            </a:fld>
            <a:endParaRPr lang="en-US" dirty="0"/>
          </a:p>
        </p:txBody>
      </p:sp>
      <p:sp>
        <p:nvSpPr>
          <p:cNvPr id="7" name="TextBox 6">
            <a:extLst>
              <a:ext uri="{FF2B5EF4-FFF2-40B4-BE49-F238E27FC236}">
                <a16:creationId xmlns:a16="http://schemas.microsoft.com/office/drawing/2014/main" id="{53D83DA3-D4EB-8CD9-49F7-46169BC5C67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F495E519-1CBE-79E8-FEF0-A5A964533CB3}"/>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Entity Relationship Model</a:t>
            </a:r>
          </a:p>
        </p:txBody>
      </p:sp>
      <p:pic>
        <p:nvPicPr>
          <p:cNvPr id="3" name="Picture 2" descr="A screenshot of a computer screen&#10;&#10;AI-generated content may be incorrect.">
            <a:extLst>
              <a:ext uri="{FF2B5EF4-FFF2-40B4-BE49-F238E27FC236}">
                <a16:creationId xmlns:a16="http://schemas.microsoft.com/office/drawing/2014/main" id="{B99B47A7-D109-9A20-80A1-7D590D688752}"/>
              </a:ext>
            </a:extLst>
          </p:cNvPr>
          <p:cNvPicPr>
            <a:picLocks noChangeAspect="1"/>
          </p:cNvPicPr>
          <p:nvPr/>
        </p:nvPicPr>
        <p:blipFill>
          <a:blip r:embed="rId2"/>
          <a:stretch>
            <a:fillRect/>
          </a:stretch>
        </p:blipFill>
        <p:spPr>
          <a:xfrm>
            <a:off x="2643447" y="1138844"/>
            <a:ext cx="6600306" cy="5444201"/>
          </a:xfrm>
          <a:prstGeom prst="rect">
            <a:avLst/>
          </a:prstGeom>
        </p:spPr>
      </p:pic>
    </p:spTree>
    <p:extLst>
      <p:ext uri="{BB962C8B-B14F-4D97-AF65-F5344CB8AC3E}">
        <p14:creationId xmlns:p14="http://schemas.microsoft.com/office/powerpoint/2010/main" val="8808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881A8-7312-976B-5B4D-1870A170E15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3E5A23-5B98-15A1-EDF4-4B7DB3E48BAC}"/>
              </a:ext>
            </a:extLst>
          </p:cNvPr>
          <p:cNvSpPr txBox="1"/>
          <p:nvPr/>
        </p:nvSpPr>
        <p:spPr>
          <a:xfrm>
            <a:off x="914400" y="2487168"/>
            <a:ext cx="4572000" cy="338328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kern="1200">
                <a:solidFill>
                  <a:schemeClr val="bg1"/>
                </a:solidFill>
                <a:latin typeface="+mj-lt"/>
                <a:ea typeface="+mj-ea"/>
                <a:cs typeface="+mj-cs"/>
              </a:rPr>
              <a:t>Aurora Postgre connection with pgadmin</a:t>
            </a:r>
          </a:p>
        </p:txBody>
      </p:sp>
      <p:pic>
        <p:nvPicPr>
          <p:cNvPr id="6" name="Picture 5" descr="A screenshot of a computer&#10;&#10;AI-generated content may be incorrect.">
            <a:extLst>
              <a:ext uri="{FF2B5EF4-FFF2-40B4-BE49-F238E27FC236}">
                <a16:creationId xmlns:a16="http://schemas.microsoft.com/office/drawing/2014/main" id="{E3037ABC-F43D-69F1-486E-D65F3951E09D}"/>
              </a:ext>
            </a:extLst>
          </p:cNvPr>
          <p:cNvPicPr>
            <a:picLocks noChangeAspect="1"/>
          </p:cNvPicPr>
          <p:nvPr/>
        </p:nvPicPr>
        <p:blipFill>
          <a:blip r:embed="rId2"/>
          <a:srcRect l="3589" r="12797" b="1"/>
          <a:stretch>
            <a:fillRect/>
          </a:stretch>
        </p:blipFill>
        <p:spPr>
          <a:xfrm>
            <a:off x="5162204" y="1964297"/>
            <a:ext cx="6583680" cy="4429021"/>
          </a:xfrm>
          <a:prstGeom prst="rect">
            <a:avLst/>
          </a:prstGeom>
          <a:noFill/>
        </p:spPr>
      </p:pic>
      <p:sp>
        <p:nvSpPr>
          <p:cNvPr id="4" name="Slide Number Placeholder 3">
            <a:extLst>
              <a:ext uri="{FF2B5EF4-FFF2-40B4-BE49-F238E27FC236}">
                <a16:creationId xmlns:a16="http://schemas.microsoft.com/office/drawing/2014/main" id="{822B8BDA-1DE1-FD11-70F9-03475264A031}"/>
              </a:ext>
            </a:extLst>
          </p:cNvPr>
          <p:cNvSpPr>
            <a:spLocks noGrp="1"/>
          </p:cNvSpPr>
          <p:nvPr>
            <p:ph type="sldNum" sz="quarter" idx="12"/>
          </p:nvPr>
        </p:nvSpPr>
        <p:spPr>
          <a:xfrm>
            <a:off x="11194169" y="6217920"/>
            <a:ext cx="458592" cy="365125"/>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8</a:t>
            </a:fld>
            <a:endParaRPr lang="en-US"/>
          </a:p>
        </p:txBody>
      </p:sp>
    </p:spTree>
    <p:extLst>
      <p:ext uri="{BB962C8B-B14F-4D97-AF65-F5344CB8AC3E}">
        <p14:creationId xmlns:p14="http://schemas.microsoft.com/office/powerpoint/2010/main" val="255606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4B42-E001-A5FB-74E7-0F17DE46C0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183979-2256-5980-9BB8-7F58A2A487B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7" name="TextBox 6">
            <a:extLst>
              <a:ext uri="{FF2B5EF4-FFF2-40B4-BE49-F238E27FC236}">
                <a16:creationId xmlns:a16="http://schemas.microsoft.com/office/drawing/2014/main" id="{89363440-AE14-182D-5F24-1A7A29B9A7A3}"/>
              </a:ext>
            </a:extLst>
          </p:cNvPr>
          <p:cNvSpPr txBox="1"/>
          <p:nvPr/>
        </p:nvSpPr>
        <p:spPr>
          <a:xfrm>
            <a:off x="0" y="13345"/>
            <a:ext cx="4854633" cy="523220"/>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Part 2 : Database Design</a:t>
            </a:r>
            <a:endParaRPr lang="en-US" sz="2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0BD58561-4498-4E4E-312A-370F9A14AADD}"/>
              </a:ext>
            </a:extLst>
          </p:cNvPr>
          <p:cNvSpPr txBox="1"/>
          <p:nvPr/>
        </p:nvSpPr>
        <p:spPr>
          <a:xfrm>
            <a:off x="2277688" y="455318"/>
            <a:ext cx="7024254" cy="382386"/>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Physical Design</a:t>
            </a:r>
          </a:p>
        </p:txBody>
      </p:sp>
      <p:graphicFrame>
        <p:nvGraphicFramePr>
          <p:cNvPr id="2" name="Table 1">
            <a:extLst>
              <a:ext uri="{FF2B5EF4-FFF2-40B4-BE49-F238E27FC236}">
                <a16:creationId xmlns:a16="http://schemas.microsoft.com/office/drawing/2014/main" id="{C5AF196D-87BF-B09F-A27E-0BEE323FB6EB}"/>
              </a:ext>
            </a:extLst>
          </p:cNvPr>
          <p:cNvGraphicFramePr>
            <a:graphicFrameLocks noGrp="1"/>
          </p:cNvGraphicFramePr>
          <p:nvPr>
            <p:extLst>
              <p:ext uri="{D42A27DB-BD31-4B8C-83A1-F6EECF244321}">
                <p14:modId xmlns:p14="http://schemas.microsoft.com/office/powerpoint/2010/main" val="1521236486"/>
              </p:ext>
            </p:extLst>
          </p:nvPr>
        </p:nvGraphicFramePr>
        <p:xfrm>
          <a:off x="714895" y="1516488"/>
          <a:ext cx="11003280" cy="5009263"/>
        </p:xfrm>
        <a:graphic>
          <a:graphicData uri="http://schemas.openxmlformats.org/drawingml/2006/table">
            <a:tbl>
              <a:tblPr firstRow="1" bandRow="1">
                <a:tableStyleId>{9DCAF9ED-07DC-4A11-8D7F-57B35C25682E}</a:tableStyleId>
              </a:tblPr>
              <a:tblGrid>
                <a:gridCol w="5501640">
                  <a:extLst>
                    <a:ext uri="{9D8B030D-6E8A-4147-A177-3AD203B41FA5}">
                      <a16:colId xmlns:a16="http://schemas.microsoft.com/office/drawing/2014/main" val="3315118228"/>
                    </a:ext>
                  </a:extLst>
                </a:gridCol>
                <a:gridCol w="5501640">
                  <a:extLst>
                    <a:ext uri="{9D8B030D-6E8A-4147-A177-3AD203B41FA5}">
                      <a16:colId xmlns:a16="http://schemas.microsoft.com/office/drawing/2014/main" val="974474590"/>
                    </a:ext>
                  </a:extLst>
                </a:gridCol>
              </a:tblGrid>
              <a:tr h="1473583">
                <a:tc>
                  <a:txBody>
                    <a:bodyPr/>
                    <a:lstStyle/>
                    <a:p>
                      <a:r>
                        <a:rPr lang="en-US" sz="1000" dirty="0">
                          <a:latin typeface="Posterama" panose="020B0504020200020000" pitchFamily="34" charset="0"/>
                          <a:cs typeface="Posterama" panose="020B0504020200020000" pitchFamily="34" charset="0"/>
                        </a:rPr>
                        <a:t>CREATE TABLE Patient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FirstName VARCHAR(100),</a:t>
                      </a:r>
                    </a:p>
                    <a:p>
                      <a:r>
                        <a:rPr lang="en-US" sz="1000" dirty="0">
                          <a:latin typeface="Posterama" panose="020B0504020200020000" pitchFamily="34" charset="0"/>
                          <a:cs typeface="Posterama" panose="020B0504020200020000" pitchFamily="34" charset="0"/>
                        </a:rPr>
                        <a:t>    LastName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DateOfBirth</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Gender VARCHAR(10),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PhoneNumber</a:t>
                      </a:r>
                      <a:r>
                        <a:rPr lang="en-US" sz="1000" dirty="0">
                          <a:latin typeface="Posterama" panose="020B0504020200020000" pitchFamily="34" charset="0"/>
                          <a:cs typeface="Posterama" panose="020B0504020200020000" pitchFamily="34" charset="0"/>
                        </a:rPr>
                        <a:t> VARCHAR(20),</a:t>
                      </a:r>
                    </a:p>
                    <a:p>
                      <a:r>
                        <a:rPr lang="en-US" sz="1000" dirty="0">
                          <a:latin typeface="Posterama" panose="020B0504020200020000" pitchFamily="34" charset="0"/>
                          <a:cs typeface="Posterama" panose="020B0504020200020000" pitchFamily="34" charset="0"/>
                        </a:rPr>
                        <a:t>    Email VARCHAR(100),</a:t>
                      </a:r>
                    </a:p>
                    <a:p>
                      <a:r>
                        <a:rPr lang="en-US" sz="1000" dirty="0">
                          <a:latin typeface="Posterama" panose="020B0504020200020000" pitchFamily="34" charset="0"/>
                          <a:cs typeface="Posterama" panose="020B0504020200020000" pitchFamily="34" charset="0"/>
                        </a:rPr>
                        <a:t>    Address VARCHAR(255)</a:t>
                      </a:r>
                    </a:p>
                    <a:p>
                      <a:r>
                        <a:rPr lang="en-US" sz="1000" dirty="0">
                          <a:latin typeface="Posterama" panose="020B0504020200020000" pitchFamily="34" charset="0"/>
                          <a:cs typeface="Posterama" panose="020B0504020200020000" pitchFamily="34" charset="0"/>
                        </a:rPr>
                        <a:t>);</a:t>
                      </a:r>
                    </a:p>
                  </a:txBody>
                  <a:tcPr/>
                </a:tc>
                <a:tc>
                  <a:txBody>
                    <a:bodyPr/>
                    <a:lstStyle/>
                    <a:p>
                      <a:r>
                        <a:rPr lang="en-US" sz="1000" dirty="0">
                          <a:latin typeface="Posterama" panose="020B0504020200020000" pitchFamily="34" charset="0"/>
                          <a:cs typeface="Posterama" panose="020B0504020200020000" pitchFamily="34" charset="0"/>
                        </a:rPr>
                        <a:t>CREATE TABLE Doctor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FirstName VARCHAR(100),</a:t>
                      </a:r>
                    </a:p>
                    <a:p>
                      <a:r>
                        <a:rPr lang="en-US" sz="1000" dirty="0">
                          <a:latin typeface="Posterama" panose="020B0504020200020000" pitchFamily="34" charset="0"/>
                          <a:cs typeface="Posterama" panose="020B0504020200020000" pitchFamily="34" charset="0"/>
                        </a:rPr>
                        <a:t>    LastName VARCHAR(100),</a:t>
                      </a:r>
                    </a:p>
                    <a:p>
                      <a:r>
                        <a:rPr lang="en-US" sz="1000" dirty="0">
                          <a:latin typeface="Posterama" panose="020B0504020200020000" pitchFamily="34" charset="0"/>
                          <a:cs typeface="Posterama" panose="020B0504020200020000" pitchFamily="34" charset="0"/>
                        </a:rPr>
                        <a:t>    Specialization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PhoneNumber</a:t>
                      </a:r>
                      <a:r>
                        <a:rPr lang="en-US" sz="1000" dirty="0">
                          <a:latin typeface="Posterama" panose="020B0504020200020000" pitchFamily="34" charset="0"/>
                          <a:cs typeface="Posterama" panose="020B0504020200020000" pitchFamily="34" charset="0"/>
                        </a:rPr>
                        <a:t> VARCHAR(20),</a:t>
                      </a:r>
                    </a:p>
                    <a:p>
                      <a:r>
                        <a:rPr lang="en-US" sz="1000" dirty="0">
                          <a:latin typeface="Posterama" panose="020B0504020200020000" pitchFamily="34" charset="0"/>
                          <a:cs typeface="Posterama" panose="020B0504020200020000" pitchFamily="34" charset="0"/>
                        </a:rPr>
                        <a:t>    Email VARCHAR(100),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AvailabilityStatus</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a:t>
                      </a:r>
                    </a:p>
                  </a:txBody>
                  <a:tcPr/>
                </a:tc>
                <a:extLst>
                  <a:ext uri="{0D108BD9-81ED-4DB2-BD59-A6C34878D82A}">
                    <a16:rowId xmlns:a16="http://schemas.microsoft.com/office/drawing/2014/main" val="787836268"/>
                  </a:ext>
                </a:extLst>
              </a:tr>
              <a:tr h="1754266">
                <a:tc>
                  <a:txBody>
                    <a:bodyPr/>
                    <a:lstStyle/>
                    <a:p>
                      <a:r>
                        <a:rPr lang="en-US" sz="1000" dirty="0">
                          <a:latin typeface="Posterama" panose="020B0504020200020000" pitchFamily="34" charset="0"/>
                          <a:cs typeface="Posterama" panose="020B0504020200020000" pitchFamily="34" charset="0"/>
                        </a:rPr>
                        <a:t>CREATE TABLE Appointment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AppointmentDate</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AppointmentTime</a:t>
                      </a:r>
                      <a:r>
                        <a:rPr lang="en-US" sz="1000" dirty="0">
                          <a:latin typeface="Posterama" panose="020B0504020200020000" pitchFamily="34" charset="0"/>
                          <a:cs typeface="Posterama" panose="020B0504020200020000" pitchFamily="34" charset="0"/>
                        </a:rPr>
                        <a:t> TIME,</a:t>
                      </a:r>
                    </a:p>
                    <a:p>
                      <a:r>
                        <a:rPr lang="en-US" sz="1000" dirty="0">
                          <a:latin typeface="Posterama" panose="020B0504020200020000" pitchFamily="34" charset="0"/>
                          <a:cs typeface="Posterama" panose="020B0504020200020000" pitchFamily="34" charset="0"/>
                        </a:rPr>
                        <a:t>    Reason VARCHAR(255),</a:t>
                      </a:r>
                    </a:p>
                    <a:p>
                      <a:r>
                        <a:rPr lang="en-US" sz="1000" dirty="0">
                          <a:latin typeface="Posterama" panose="020B0504020200020000" pitchFamily="34" charset="0"/>
                          <a:cs typeface="Posterama" panose="020B0504020200020000" pitchFamily="34" charset="0"/>
                        </a:rPr>
                        <a:t>    Status VARCHAR(50),</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 REFERENCES Patient(</a:t>
                      </a:r>
                      <a:r>
                        <a:rPr lang="en-US" sz="1000" dirty="0" err="1">
                          <a:latin typeface="Posterama" panose="020B0504020200020000" pitchFamily="34" charset="0"/>
                          <a:cs typeface="Posterama" panose="020B0504020200020000" pitchFamily="34" charset="0"/>
                        </a:rPr>
                        <a:t>PatientID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 REFERENCES Doctor(</a:t>
                      </a:r>
                      <a:r>
                        <a:rPr lang="en-US" sz="1000" dirty="0" err="1">
                          <a:latin typeface="Posterama" panose="020B0504020200020000" pitchFamily="34" charset="0"/>
                          <a:cs typeface="Posterama" panose="020B0504020200020000" pitchFamily="34" charset="0"/>
                        </a:rPr>
                        <a:t>DoctorID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p>
                      <a:endParaRPr lang="en-US" sz="1000" dirty="0">
                        <a:latin typeface="Posterama" panose="020B0504020200020000" pitchFamily="34" charset="0"/>
                        <a:cs typeface="Posterama" panose="020B0504020200020000" pitchFamily="34" charset="0"/>
                      </a:endParaRPr>
                    </a:p>
                  </a:txBody>
                  <a:tcPr/>
                </a:tc>
                <a:tc>
                  <a:txBody>
                    <a:bodyPr/>
                    <a:lstStyle/>
                    <a:p>
                      <a:r>
                        <a:rPr lang="en-US" sz="1000" dirty="0">
                          <a:latin typeface="Posterama" panose="020B0504020200020000" pitchFamily="34" charset="0"/>
                          <a:cs typeface="Posterama" panose="020B0504020200020000" pitchFamily="34" charset="0"/>
                        </a:rPr>
                        <a:t>CREATE TABLE Prescription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PrescriptionID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MedicationName</a:t>
                      </a:r>
                      <a:r>
                        <a:rPr lang="en-US" sz="1000" dirty="0">
                          <a:latin typeface="Posterama" panose="020B0504020200020000" pitchFamily="34" charset="0"/>
                          <a:cs typeface="Posterama" panose="020B0504020200020000" pitchFamily="34" charset="0"/>
                        </a:rPr>
                        <a:t> VARCHAR(100),</a:t>
                      </a:r>
                    </a:p>
                    <a:p>
                      <a:r>
                        <a:rPr lang="en-US" sz="1000" dirty="0">
                          <a:latin typeface="Posterama" panose="020B0504020200020000" pitchFamily="34" charset="0"/>
                          <a:cs typeface="Posterama" panose="020B0504020200020000" pitchFamily="34" charset="0"/>
                        </a:rPr>
                        <a:t>    Dosage VARCHAR(100),</a:t>
                      </a:r>
                    </a:p>
                    <a:p>
                      <a:r>
                        <a:rPr lang="en-US" sz="1000" dirty="0">
                          <a:latin typeface="Posterama" panose="020B0504020200020000" pitchFamily="34" charset="0"/>
                          <a:cs typeface="Posterama" panose="020B0504020200020000" pitchFamily="34" charset="0"/>
                        </a:rPr>
                        <a:t>    Frequency VARCHAR(100),</a:t>
                      </a:r>
                    </a:p>
                    <a:p>
                      <a:r>
                        <a:rPr lang="en-US" sz="1000" dirty="0">
                          <a:latin typeface="Posterama" panose="020B0504020200020000" pitchFamily="34" charset="0"/>
                          <a:cs typeface="Posterama" panose="020B0504020200020000" pitchFamily="34" charset="0"/>
                        </a:rPr>
                        <a:t>    Duration VARCHAR(100),</a:t>
                      </a:r>
                    </a:p>
                    <a:p>
                      <a:r>
                        <a:rPr lang="en-US" sz="1000" dirty="0">
                          <a:latin typeface="Posterama" panose="020B0504020200020000" pitchFamily="34" charset="0"/>
                          <a:cs typeface="Posterama" panose="020B0504020200020000" pitchFamily="34" charset="0"/>
                        </a:rPr>
                        <a:t>    Notes VARCHAR(255),</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REFERENCES Appointment(</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53880217"/>
                  </a:ext>
                </a:extLst>
              </a:tr>
              <a:tr h="1473583">
                <a:tc>
                  <a:txBody>
                    <a:bodyPr/>
                    <a:lstStyle/>
                    <a:p>
                      <a:r>
                        <a:rPr lang="en-US" sz="1000" dirty="0">
                          <a:latin typeface="Posterama" panose="020B0504020200020000" pitchFamily="34" charset="0"/>
                          <a:cs typeface="Posterama" panose="020B0504020200020000" pitchFamily="34" charset="0"/>
                        </a:rPr>
                        <a:t>CREATE TABLE Billing (</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BillingID</a:t>
                      </a:r>
                      <a:r>
                        <a:rPr lang="en-US" sz="1000" dirty="0">
                          <a:latin typeface="Posterama" panose="020B0504020200020000" pitchFamily="34" charset="0"/>
                          <a:cs typeface="Posterama" panose="020B0504020200020000" pitchFamily="34" charset="0"/>
                        </a:rPr>
                        <a:t> INT PRIMARY KEY,</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INT,</a:t>
                      </a:r>
                    </a:p>
                    <a:p>
                      <a:r>
                        <a:rPr lang="en-US" sz="1000" dirty="0">
                          <a:latin typeface="Posterama" panose="020B0504020200020000" pitchFamily="34" charset="0"/>
                          <a:cs typeface="Posterama" panose="020B0504020200020000" pitchFamily="34" charset="0"/>
                        </a:rPr>
                        <a:t>    Amount DECIMAL(10,2),</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PaymentStatus</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PaymentMethod</a:t>
                      </a:r>
                      <a:r>
                        <a:rPr lang="en-US" sz="1000" dirty="0">
                          <a:latin typeface="Posterama" panose="020B0504020200020000" pitchFamily="34" charset="0"/>
                          <a:cs typeface="Posterama" panose="020B0504020200020000" pitchFamily="34" charset="0"/>
                        </a:rPr>
                        <a:t> VARCHAR(50),</a:t>
                      </a:r>
                    </a:p>
                    <a:p>
                      <a:r>
                        <a:rPr lang="en-US" sz="1000" dirty="0">
                          <a:latin typeface="Posterama" panose="020B0504020200020000" pitchFamily="34" charset="0"/>
                          <a:cs typeface="Posterama" panose="020B0504020200020000" pitchFamily="34" charset="0"/>
                        </a:rPr>
                        <a:t>    </a:t>
                      </a:r>
                      <a:r>
                        <a:rPr lang="en-US" sz="1000" dirty="0" err="1">
                          <a:latin typeface="Posterama" panose="020B0504020200020000" pitchFamily="34" charset="0"/>
                          <a:cs typeface="Posterama" panose="020B0504020200020000" pitchFamily="34" charset="0"/>
                        </a:rPr>
                        <a:t>BillingDate</a:t>
                      </a:r>
                      <a:r>
                        <a:rPr lang="en-US" sz="1000" dirty="0">
                          <a:latin typeface="Posterama" panose="020B0504020200020000" pitchFamily="34" charset="0"/>
                          <a:cs typeface="Posterama" panose="020B0504020200020000" pitchFamily="34" charset="0"/>
                        </a:rPr>
                        <a:t> DATE,</a:t>
                      </a:r>
                    </a:p>
                    <a:p>
                      <a:r>
                        <a:rPr lang="en-US" sz="1000" dirty="0">
                          <a:latin typeface="Posterama" panose="020B0504020200020000" pitchFamily="34" charset="0"/>
                          <a:cs typeface="Posterama" panose="020B0504020200020000" pitchFamily="34" charset="0"/>
                        </a:rPr>
                        <a:t>    FOREIGN KEY (</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 REFERENCES Appointment(</a:t>
                      </a:r>
                      <a:r>
                        <a:rPr lang="en-US" sz="1000" dirty="0" err="1">
                          <a:latin typeface="Posterama" panose="020B0504020200020000" pitchFamily="34" charset="0"/>
                          <a:cs typeface="Posterama" panose="020B0504020200020000" pitchFamily="34" charset="0"/>
                        </a:rPr>
                        <a:t>AppointmentID</a:t>
                      </a:r>
                      <a:r>
                        <a:rPr lang="en-US" sz="1000" dirty="0">
                          <a:latin typeface="Posterama" panose="020B0504020200020000" pitchFamily="34" charset="0"/>
                          <a:cs typeface="Posterama" panose="020B0504020200020000" pitchFamily="34" charset="0"/>
                        </a:rPr>
                        <a:t>)</a:t>
                      </a:r>
                    </a:p>
                    <a:p>
                      <a:r>
                        <a:rPr lang="en-US" sz="1000" dirty="0">
                          <a:latin typeface="Posterama" panose="020B0504020200020000" pitchFamily="34" charset="0"/>
                          <a:cs typeface="Posterama" panose="020B0504020200020000" pitchFamily="34" charset="0"/>
                        </a:rPr>
                        <a:t>);</a:t>
                      </a:r>
                    </a:p>
                  </a:txBody>
                  <a:tcPr/>
                </a:tc>
                <a:tc>
                  <a:txBody>
                    <a:bodyPr/>
                    <a:lstStyle/>
                    <a:p>
                      <a:endParaRPr lang="en-US" sz="10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4181600355"/>
                  </a:ext>
                </a:extLst>
              </a:tr>
            </a:tbl>
          </a:graphicData>
        </a:graphic>
      </p:graphicFrame>
      <p:sp>
        <p:nvSpPr>
          <p:cNvPr id="6" name="TextBox 5">
            <a:extLst>
              <a:ext uri="{FF2B5EF4-FFF2-40B4-BE49-F238E27FC236}">
                <a16:creationId xmlns:a16="http://schemas.microsoft.com/office/drawing/2014/main" id="{1706547D-3FBF-59B6-CAF5-FD4FF53735D8}"/>
              </a:ext>
            </a:extLst>
          </p:cNvPr>
          <p:cNvSpPr txBox="1"/>
          <p:nvPr/>
        </p:nvSpPr>
        <p:spPr>
          <a:xfrm>
            <a:off x="473825" y="1147156"/>
            <a:ext cx="3599411" cy="369332"/>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Creating Table Queries:</a:t>
            </a:r>
          </a:p>
        </p:txBody>
      </p:sp>
    </p:spTree>
    <p:extLst>
      <p:ext uri="{BB962C8B-B14F-4D97-AF65-F5344CB8AC3E}">
        <p14:creationId xmlns:p14="http://schemas.microsoft.com/office/powerpoint/2010/main" val="54684151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817</TotalTime>
  <Words>1722</Words>
  <Application>Microsoft Office PowerPoint</Application>
  <PresentationFormat>Widescreen</PresentationFormat>
  <Paragraphs>247</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等线</vt:lpstr>
      <vt:lpstr>Abadi</vt:lpstr>
      <vt:lpstr>Arial</vt:lpstr>
      <vt:lpstr>Calibri</vt:lpstr>
      <vt:lpstr>Posterama</vt:lpstr>
      <vt:lpstr>Posterama Text SemiBold</vt:lpstr>
      <vt:lpstr>Custom</vt:lpstr>
      <vt:lpstr>Case Study: Database Clinic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Kowshal Sugunarajah</dc:creator>
  <cp:lastModifiedBy>Kowshal Sugunarajah</cp:lastModifiedBy>
  <cp:revision>18</cp:revision>
  <dcterms:created xsi:type="dcterms:W3CDTF">2025-07-28T18:04:23Z</dcterms:created>
  <dcterms:modified xsi:type="dcterms:W3CDTF">2025-08-19T23:26:05Z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